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18" r:id="rId3"/>
    <p:sldId id="335" r:id="rId4"/>
    <p:sldId id="258" r:id="rId5"/>
    <p:sldId id="313" r:id="rId6"/>
    <p:sldId id="265" r:id="rId7"/>
    <p:sldId id="301" r:id="rId8"/>
    <p:sldId id="308" r:id="rId9"/>
    <p:sldId id="302" r:id="rId10"/>
    <p:sldId id="309" r:id="rId11"/>
    <p:sldId id="264" r:id="rId12"/>
    <p:sldId id="330" r:id="rId13"/>
    <p:sldId id="328" r:id="rId14"/>
    <p:sldId id="262" r:id="rId15"/>
    <p:sldId id="266" r:id="rId16"/>
    <p:sldId id="299" r:id="rId17"/>
    <p:sldId id="316" r:id="rId18"/>
    <p:sldId id="317" r:id="rId19"/>
    <p:sldId id="319" r:id="rId20"/>
    <p:sldId id="304" r:id="rId21"/>
    <p:sldId id="306" r:id="rId22"/>
    <p:sldId id="312" r:id="rId23"/>
    <p:sldId id="269" r:id="rId24"/>
    <p:sldId id="270" r:id="rId25"/>
    <p:sldId id="271" r:id="rId26"/>
    <p:sldId id="272" r:id="rId27"/>
    <p:sldId id="332" r:id="rId28"/>
    <p:sldId id="334" r:id="rId29"/>
    <p:sldId id="331" r:id="rId30"/>
    <p:sldId id="278" r:id="rId31"/>
    <p:sldId id="275" r:id="rId32"/>
    <p:sldId id="276" r:id="rId33"/>
    <p:sldId id="321" r:id="rId34"/>
    <p:sldId id="333" r:id="rId35"/>
    <p:sldId id="322" r:id="rId36"/>
    <p:sldId id="323" r:id="rId37"/>
    <p:sldId id="282" r:id="rId38"/>
    <p:sldId id="324" r:id="rId39"/>
    <p:sldId id="325" r:id="rId40"/>
    <p:sldId id="326" r:id="rId41"/>
    <p:sldId id="329" r:id="rId42"/>
    <p:sldId id="288" r:id="rId43"/>
    <p:sldId id="289" r:id="rId44"/>
    <p:sldId id="286" r:id="rId45"/>
    <p:sldId id="290" r:id="rId46"/>
    <p:sldId id="291" r:id="rId47"/>
    <p:sldId id="292" r:id="rId48"/>
    <p:sldId id="293" r:id="rId49"/>
    <p:sldId id="294" r:id="rId50"/>
    <p:sldId id="295" r:id="rId51"/>
    <p:sldId id="296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5" autoAdjust="0"/>
    <p:restoredTop sz="94103" autoAdjust="0"/>
  </p:normalViewPr>
  <p:slideViewPr>
    <p:cSldViewPr>
      <p:cViewPr>
        <p:scale>
          <a:sx n="70" d="100"/>
          <a:sy n="70" d="100"/>
        </p:scale>
        <p:origin x="-12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3 Social Classes, or Estates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3"/>
                <c:pt idx="0">
                  <c:v>1st Estate</c:v>
                </c:pt>
                <c:pt idx="1">
                  <c:v>2nd Estate</c:v>
                </c:pt>
                <c:pt idx="2">
                  <c:v>3rd Estate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0.1</c:v>
                </c:pt>
                <c:pt idx="1">
                  <c:v>1.9</c:v>
                </c:pt>
                <c:pt idx="2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57C628-692B-4B2B-A58A-3FF2FB255F91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9828A0-2FCF-4E3D-AE17-6E5F71B9F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7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8EC9F7-7DF0-4A9D-974D-3786370D10E9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27D83-701B-4485-9021-96EE814C4B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25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class explain</a:t>
            </a:r>
            <a:r>
              <a:rPr lang="en-US" baseline="0" dirty="0" smtClean="0"/>
              <a:t> on a note card what they would do (write letter to king, sign petition—warn that violence/revolution will come, OR revolt immediately)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the peasants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women later became</a:t>
            </a:r>
            <a:r>
              <a:rPr lang="en-US" baseline="0" dirty="0" smtClean="0"/>
              <a:t> heroes of the revolution. In bringing royal family to Paris, they achieved ________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would argue this is similar to conservatives today. Wealthy don’t want</a:t>
            </a:r>
            <a:r>
              <a:rPr lang="en-US" baseline="0" dirty="0" smtClean="0"/>
              <a:t> to give up any of their “hard earned”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clergy (paid 2% taxes)  2</a:t>
            </a:r>
            <a:r>
              <a:rPr lang="en-US" baseline="30000" dirty="0" smtClean="0"/>
              <a:t>nd</a:t>
            </a:r>
            <a:r>
              <a:rPr lang="en-US" dirty="0" smtClean="0"/>
              <a:t> nobility (no taxes):</a:t>
            </a:r>
            <a:r>
              <a:rPr lang="en-US" baseline="0" dirty="0" smtClean="0"/>
              <a:t> 2%, 3</a:t>
            </a:r>
            <a:r>
              <a:rPr lang="en-US" baseline="30000" dirty="0" smtClean="0"/>
              <a:t>rd</a:t>
            </a:r>
            <a:r>
              <a:rPr lang="en-US" baseline="0" dirty="0" smtClean="0"/>
              <a:t>  98% paid 50% of income for taxes to support the privileged in 2</a:t>
            </a:r>
            <a:r>
              <a:rPr lang="en-US" baseline="30000" dirty="0" smtClean="0"/>
              <a:t>nd</a:t>
            </a:r>
            <a:r>
              <a:rPr lang="en-US" baseline="0" dirty="0" smtClean="0"/>
              <a:t> estate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Page 194: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oppress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and hold them down with the burden of taxes—this is the situation pre-revolution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GAP BTWN rich and poor in 18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ctry</a:t>
            </a:r>
            <a:r>
              <a:rPr lang="en-US" dirty="0" smtClean="0"/>
              <a:t> </a:t>
            </a:r>
            <a:r>
              <a:rPr lang="en-US" dirty="0" err="1" smtClean="0"/>
              <a:t>france</a:t>
            </a:r>
            <a:r>
              <a:rPr lang="en-US" dirty="0" smtClean="0"/>
              <a:t> is clear in these 2 portraits.</a:t>
            </a:r>
            <a:r>
              <a:rPr lang="en-US" baseline="0" dirty="0" smtClean="0"/>
              <a:t> Common woman’s appearance displays none of the </a:t>
            </a:r>
            <a:r>
              <a:rPr lang="en-US" baseline="0" dirty="0" err="1" smtClean="0"/>
              <a:t>luxery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french</a:t>
            </a:r>
            <a:r>
              <a:rPr lang="en-US" baseline="0" dirty="0" smtClean="0"/>
              <a:t> court. Compare clothing, expression, posture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distance between him and his subjects</a:t>
            </a:r>
            <a:r>
              <a:rPr lang="en-US" baseline="0" dirty="0" smtClean="0"/>
              <a:t> by living in Versailles. Picture of perfection, order, glamour.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Voiceless, no education, no tools to revolt against unfairness, no chance to get involved in politics and make a difference. At the same time, many would argue that we are doing our part in </a:t>
            </a:r>
            <a:r>
              <a:rPr lang="en-US" dirty="0" err="1" smtClean="0"/>
              <a:t>america</a:t>
            </a:r>
            <a:r>
              <a:rPr lang="en-US" dirty="0" smtClean="0"/>
              <a:t>. We give more than any other country to the UN</a:t>
            </a:r>
            <a:r>
              <a:rPr lang="en-US" baseline="0" dirty="0" smtClean="0"/>
              <a:t> which conducts a number of humanitarian relief programs—but is it enough relative to what we Could be doing….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work in partners but must be ready for ball toss to share answers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27D83-701B-4485-9021-96EE814C4B4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121C3B8-E7F5-4494-8D21-C66BB616DA70}" type="datetimeFigureOut">
              <a:rPr lang="en-US" smtClean="0"/>
              <a:pPr/>
              <a:t>9/11/2015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A93C5F9-4CF7-4BD8-928B-7C0DA4D206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dHHp6xqEc8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hyperlink" Target="http://en.wikipedia.org/wiki/File:Versailles_Palace.jpg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m/url?sa=i&amp;rct=j&amp;q=marie+antoinette+and+cake&amp;source=images&amp;cd=&amp;cad=rja&amp;docid=nd9ymicQFarc_M&amp;tbnid=_aOM45I7c_SRjM:&amp;ved=0CAUQjRw&amp;url=http://cakecentral.com/t/220091/cakes-in-marie-antoinette-film&amp;ei=eJMMU765Dc76kQfnr4CQAQ&amp;bvm=bv.61725948,d.aWc&amp;psig=AFQjCNHS_EnMJ56NWHVCVYy5MAsSHEIQiQ&amp;ust=1393419470459427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harles_I_of_Englan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lTTvKwCylF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imgres?imgurl=http://pictures.deadlycomputer.com/d/10935-2/napoleon.jpg&amp;imgrefurl=http://blog.deadlycomputer.com/2006/08/09/402/&amp;h=640&amp;w=466&amp;sz=60&amp;tbnid=CmC4b5LBS5BqXM:&amp;tbnh=137&amp;tbnw=100&amp;prev=/images?q=picture+of+napoleon+bonaparte&amp;zoom=1&amp;q=picture+of+napoleon+bonaparte&amp;hl=en&amp;usg=__ZZP0d-jW36q2dnyX36rHIkjnzvI=&amp;sa=X&amp;ei=dsahTOL9F4K0lQfvj7WZBA&amp;sqi=2&amp;ved=0CCIQ9QEwBg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7162800" cy="8382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sz="2800" dirty="0" smtClean="0">
                <a:solidFill>
                  <a:schemeClr val="accent5"/>
                </a:solidFill>
                <a:latin typeface="Bodoni MT" pitchFamily="18" charset="0"/>
              </a:rPr>
              <a:t>The French Revolution &amp; Napoleon, </a:t>
            </a:r>
            <a:r>
              <a:rPr lang="en-US" sz="2200" i="1" dirty="0" smtClean="0">
                <a:solidFill>
                  <a:schemeClr val="accent5"/>
                </a:solidFill>
                <a:latin typeface="Bodoni MT" pitchFamily="18" charset="0"/>
              </a:rPr>
              <a:t>1789-1815</a:t>
            </a:r>
            <a:endParaRPr lang="en-US" sz="2200" i="1" dirty="0">
              <a:solidFill>
                <a:schemeClr val="accent5"/>
              </a:solidFill>
              <a:latin typeface="Bodoni MT" pitchFamily="18" charset="0"/>
            </a:endParaRPr>
          </a:p>
        </p:txBody>
      </p:sp>
      <p:pic>
        <p:nvPicPr>
          <p:cNvPr id="13316" name="Picture 4" descr="The French Rev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62200"/>
            <a:ext cx="5181600" cy="42447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320" name="Picture 8" descr="http://www.istockphoto.com/file_thumbview_approve/11539120/2/istockphoto_11539120-old-map-of-france.jpg"/>
          <p:cNvPicPr>
            <a:picLocks noChangeAspect="1" noChangeArrowheads="1"/>
          </p:cNvPicPr>
          <p:nvPr/>
        </p:nvPicPr>
        <p:blipFill>
          <a:blip r:embed="rId3" cstate="print">
            <a:lum bright="-14000" contrast="34000"/>
          </a:blip>
          <a:srcRect/>
          <a:stretch>
            <a:fillRect/>
          </a:stretch>
        </p:blipFill>
        <p:spPr bwMode="auto">
          <a:xfrm>
            <a:off x="6562724" y="228600"/>
            <a:ext cx="2352675" cy="198120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6019800" y="2819400"/>
            <a:ext cx="2971800" cy="16312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odoni MT" pitchFamily="18" charset="0"/>
              </a:rPr>
              <a:t>“We are not to expect to be translated from despotism to liberty in a featherbed.” </a:t>
            </a:r>
            <a:r>
              <a:rPr lang="en-US" sz="2000" b="1" i="1" dirty="0" smtClean="0">
                <a:latin typeface="Bodoni MT" pitchFamily="18" charset="0"/>
              </a:rPr>
              <a:t>Thomas Jefferson</a:t>
            </a:r>
            <a:endParaRPr lang="en-US" sz="2000" b="1" i="1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chemeClr val="bg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  <a:latin typeface="Bodoni MT" pitchFamily="18" charset="0"/>
              </a:rPr>
              <a:t>How does this cartoon depict the </a:t>
            </a:r>
            <a:r>
              <a:rPr lang="en-US" b="1" dirty="0" smtClean="0">
                <a:solidFill>
                  <a:schemeClr val="bg1"/>
                </a:solidFill>
                <a:latin typeface="Bodoni MT" pitchFamily="18" charset="0"/>
              </a:rPr>
              <a:t>Old Regime?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  <a:latin typeface="Bodoni MT" pitchFamily="18" charset="0"/>
              </a:rPr>
              <a:t>What does the </a:t>
            </a:r>
            <a:r>
              <a:rPr lang="en-US" b="1" dirty="0" smtClean="0">
                <a:solidFill>
                  <a:schemeClr val="bg1"/>
                </a:solidFill>
                <a:latin typeface="Bodoni MT" pitchFamily="18" charset="0"/>
              </a:rPr>
              <a:t>boulder </a:t>
            </a:r>
            <a:r>
              <a:rPr lang="en-US" dirty="0" smtClean="0">
                <a:solidFill>
                  <a:schemeClr val="bg1"/>
                </a:solidFill>
                <a:latin typeface="Bodoni MT" pitchFamily="18" charset="0"/>
              </a:rPr>
              <a:t>represent?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Analyzing Political Cartoons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Bodoni MT" pitchFamily="18" charset="0"/>
            </a:endParaRPr>
          </a:p>
        </p:txBody>
      </p:sp>
      <p:pic>
        <p:nvPicPr>
          <p:cNvPr id="69634" name="Picture 2" descr="http://www.bssc.edu.au/public/learning_teaching/pd/hotlists_webquests/reflector/webbased%20activities/3estates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" y="1447800"/>
            <a:ext cx="41148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038600" y="685800"/>
            <a:ext cx="5105400" cy="6019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Bodoni MT" pitchFamily="18" charset="0"/>
              </a:rPr>
              <a:t>King Louis XIV, was his great-great-great grandfather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Ruled for 17 yrs (1774-1791)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Bodoni MT" pitchFamily="18" charset="0"/>
              </a:rPr>
              <a:t>After being removed from power, he was given the last name of Capet (they thought it was a family name)….some nicknamed him Louis le Dernier (Louis the Last)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Executed in 1793</a:t>
            </a:r>
          </a:p>
          <a:p>
            <a:pPr>
              <a:buFont typeface="Wingdings" pitchFamily="2" charset="2"/>
              <a:buChar char="Ø"/>
            </a:pPr>
            <a:endParaRPr lang="en-US" sz="18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  <a:latin typeface="Bodoni MT" pitchFamily="18" charset="0"/>
              </a:rPr>
              <a:t>Louis XVI </a:t>
            </a: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= indecisive &amp; paid little attention to government advisors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Bodoni MT" pitchFamily="18" charset="0"/>
              </a:rPr>
              <a:t>Despite being one of the most advanced countries in the world at the time, there </a:t>
            </a: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are 3 reasons why France was in dire financial conditions: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*Spent lots of $ on French-Indian War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*Borrowed heavily to help American revolutionaries (</a:t>
            </a:r>
            <a:r>
              <a:rPr lang="en-US" sz="1800" smtClean="0">
                <a:solidFill>
                  <a:srgbClr val="FF0000"/>
                </a:solidFill>
                <a:latin typeface="Bodoni MT" pitchFamily="18" charset="0"/>
              </a:rPr>
              <a:t>common enemy – GB)</a:t>
            </a:r>
            <a:endParaRPr lang="en-US" sz="1800" dirty="0" smtClean="0">
              <a:solidFill>
                <a:srgbClr val="FF0000"/>
              </a:solidFill>
              <a:latin typeface="Bodoni MT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  <a:t>*King, Queen, and nobility consuming remaining wealth to maintain their luxurious lifestyles</a:t>
            </a:r>
            <a:br>
              <a:rPr lang="en-US" sz="1800" dirty="0" smtClean="0">
                <a:solidFill>
                  <a:srgbClr val="FF0000"/>
                </a:solidFill>
                <a:latin typeface="Bodoni MT" pitchFamily="18" charset="0"/>
              </a:rPr>
            </a:br>
            <a:endParaRPr lang="en-US" sz="1800" dirty="0" smtClean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u="sng" dirty="0" smtClean="0">
                <a:solidFill>
                  <a:srgbClr val="FF0000"/>
                </a:solidFill>
                <a:latin typeface="Bodoni MT" pitchFamily="18" charset="0"/>
              </a:rPr>
              <a:t>King Louis XVI…..a weak leader</a:t>
            </a:r>
            <a:endParaRPr lang="en-US" u="sng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026" name="Picture 2" descr="http://www.kunstkopie.de/kunst/joseph_siffred_duplessis/portrait_medaillon_of_louis_x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3434127" cy="43433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ie Antoinette trail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38200"/>
            <a:ext cx="8839200" cy="5626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i="1" dirty="0" smtClean="0"/>
              <a:t>Marie Antoinette </a:t>
            </a:r>
            <a:r>
              <a:rPr lang="en-US" sz="2800" dirty="0" smtClean="0"/>
              <a:t>(Trailer)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7155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Historical Wife Swap!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24000" y="1828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http://www.youtube.com/watch?v=dHHp6xqEc8c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29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-304800"/>
            <a:ext cx="6096000" cy="10677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odoni MT" pitchFamily="18" charset="0"/>
              </a:rPr>
              <a:t>History </a:t>
            </a:r>
            <a:r>
              <a:rPr lang="en-US" sz="3100" i="1" dirty="0" smtClean="0">
                <a:latin typeface="Bodoni MT" pitchFamily="18" charset="0"/>
              </a:rPr>
              <a:t>through Art</a:t>
            </a:r>
            <a:endParaRPr lang="en-US" sz="3100" i="1" dirty="0">
              <a:latin typeface="Bodoni MT" pitchFamily="18" charset="0"/>
            </a:endParaRPr>
          </a:p>
        </p:txBody>
      </p:sp>
      <p:pic>
        <p:nvPicPr>
          <p:cNvPr id="19460" name="Picture 4" descr="http://media.kunst-fuer-alle.de/img/41/g/41_00303947~_jacques-louis-david_la-maraichere.jpg"/>
          <p:cNvPicPr>
            <a:picLocks noChangeAspect="1" noChangeArrowheads="1"/>
          </p:cNvPicPr>
          <p:nvPr/>
        </p:nvPicPr>
        <p:blipFill>
          <a:blip r:embed="rId3" cstate="print">
            <a:lum bright="11000" contrast="23000"/>
          </a:blip>
          <a:srcRect/>
          <a:stretch>
            <a:fillRect/>
          </a:stretch>
        </p:blipFill>
        <p:spPr bwMode="auto">
          <a:xfrm>
            <a:off x="304800" y="1143000"/>
            <a:ext cx="3432810" cy="43476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715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b="1" i="1" dirty="0" smtClean="0">
                <a:latin typeface="Bodoni MT" pitchFamily="18" charset="0"/>
              </a:rPr>
              <a:t>A Woman of the Revolution</a:t>
            </a:r>
            <a:r>
              <a:rPr lang="en-US" b="1" dirty="0" smtClean="0">
                <a:latin typeface="Bodoni MT" pitchFamily="18" charset="0"/>
              </a:rPr>
              <a:t> (1795), Jacques Louis David</a:t>
            </a:r>
            <a:endParaRPr lang="en-US" b="1" i="1" dirty="0">
              <a:latin typeface="Bodoni MT" pitchFamily="18" charset="0"/>
            </a:endParaRPr>
          </a:p>
        </p:txBody>
      </p:sp>
      <p:pic>
        <p:nvPicPr>
          <p:cNvPr id="35842" name="Picture 2" descr="http://www.lessing-photo.com/p2/260306/26030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66800"/>
            <a:ext cx="3549073" cy="4419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562600" y="5715000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b="1" i="1" dirty="0" smtClean="0">
                <a:latin typeface="Bodoni MT" pitchFamily="18" charset="0"/>
              </a:rPr>
              <a:t>Marie Antoinette,  (Madame </a:t>
            </a:r>
            <a:r>
              <a:rPr lang="en-US" b="1" i="1" dirty="0" err="1" smtClean="0">
                <a:latin typeface="Bodoni MT" pitchFamily="18" charset="0"/>
              </a:rPr>
              <a:t>Defecit</a:t>
            </a:r>
            <a:r>
              <a:rPr lang="en-US" b="1" i="1" smtClean="0">
                <a:latin typeface="Bodoni MT" pitchFamily="18" charset="0"/>
              </a:rPr>
              <a:t>)</a:t>
            </a:r>
            <a:r>
              <a:rPr lang="en-US" b="1" i="1" dirty="0" smtClean="0">
                <a:latin typeface="Bodoni MT" pitchFamily="18" charset="0"/>
              </a:rPr>
              <a:t/>
            </a:r>
            <a:br>
              <a:rPr lang="en-US" b="1" i="1" dirty="0" smtClean="0">
                <a:latin typeface="Bodoni MT" pitchFamily="18" charset="0"/>
              </a:rPr>
            </a:br>
            <a:r>
              <a:rPr lang="en-US" b="1" dirty="0" smtClean="0">
                <a:latin typeface="Bodoni MT" pitchFamily="18" charset="0"/>
              </a:rPr>
              <a:t>Jacques Gautier </a:t>
            </a:r>
            <a:r>
              <a:rPr lang="en-US" b="1" dirty="0" err="1" smtClean="0">
                <a:latin typeface="Bodoni MT" pitchFamily="18" charset="0"/>
              </a:rPr>
              <a:t>d’Agoty</a:t>
            </a:r>
            <a:endParaRPr lang="en-US" b="1" i="1" dirty="0">
              <a:latin typeface="Bodoni M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2014478"/>
            <a:ext cx="137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 to p. 195 to answer questions (compare and contrast)</a:t>
            </a:r>
          </a:p>
          <a:p>
            <a:r>
              <a:rPr lang="en-US" dirty="0" smtClean="0"/>
              <a:t>on these two pictures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g.opentravel.com/TravelGuide/versailles-palace-chateau-de-versailles-versailles-france-52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1"/>
            <a:ext cx="5334000" cy="28635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867400" y="685800"/>
            <a:ext cx="3048000" cy="22860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>
                <a:latin typeface="Bodoni MT" pitchFamily="18" charset="0"/>
              </a:rPr>
              <a:t>The Palace of Versailles</a:t>
            </a:r>
            <a:endParaRPr lang="en-US" i="1" dirty="0">
              <a:latin typeface="Bodoni MT" pitchFamily="18" charset="0"/>
            </a:endParaRPr>
          </a:p>
        </p:txBody>
      </p:sp>
      <p:pic>
        <p:nvPicPr>
          <p:cNvPr id="23556" name="Picture 4" descr="http://lh3.ggpht.com/_Ve2DaGK5dmU/Sgs-4ZqaCRI/AAAAAAAAApU/5QBg_MApJ6Q/s512/VERSAILLES-PALACE-FRA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657600"/>
            <a:ext cx="3810000" cy="29616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152400" y="54102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i="1" dirty="0" smtClean="0">
                <a:solidFill>
                  <a:schemeClr val="bg1"/>
                </a:solidFill>
                <a:latin typeface="Bodoni MT" pitchFamily="18" charset="0"/>
              </a:rPr>
              <a:t>Did living at Versailles (and its 700 rooms) make it harder for Louis XVI and Marie Antoinette to be good leaders? (Story of Cory Booker) </a:t>
            </a:r>
            <a:endParaRPr lang="en-US" sz="2000" b="1" i="1" dirty="0">
              <a:solidFill>
                <a:schemeClr val="bg1"/>
              </a:solidFill>
              <a:latin typeface="Bodoni MT" pitchFamily="18" charset="0"/>
            </a:endParaRPr>
          </a:p>
        </p:txBody>
      </p:sp>
      <p:pic>
        <p:nvPicPr>
          <p:cNvPr id="23558" name="Picture 6" descr="Versailles: Louis Le Vau opened up the interior court to create the expansive entrance cour d'honneur, later copied all over Europe.">
            <a:hlinkClick r:id="rId5" tooltip="Versailles: Louis Le Vau opened up the interior court to create the expansive entrance cour d'honneur, later copied all over Europe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200400"/>
            <a:ext cx="3505200" cy="17526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914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Bodoni MT" pitchFamily="18" charset="0"/>
              </a:rPr>
              <a:t>On day the Bastille fell in Paris, king wrote “nothing” in his diary—a reference to his lack of success in the hunt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99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odoni MT" pitchFamily="18" charset="0"/>
              </a:rPr>
              <a:t>Just how out of touch with </a:t>
            </a:r>
            <a:br>
              <a:rPr lang="en-US" dirty="0" smtClean="0">
                <a:latin typeface="Bodoni MT" pitchFamily="18" charset="0"/>
              </a:rPr>
            </a:br>
            <a:r>
              <a:rPr lang="en-US" u="sng" dirty="0" smtClean="0">
                <a:latin typeface="Bodoni MT" pitchFamily="18" charset="0"/>
              </a:rPr>
              <a:t>reality were the King and Queen?</a:t>
            </a:r>
            <a:endParaRPr lang="en-US" u="sng" dirty="0">
              <a:latin typeface="Bodoni MT" pitchFamily="18" charset="0"/>
            </a:endParaRPr>
          </a:p>
        </p:txBody>
      </p:sp>
      <p:pic>
        <p:nvPicPr>
          <p:cNvPr id="1026" name="Picture 2" descr="http://3.bp.blogspot.com/_3ZfTKFyAUso/TNrDA2EXSXI/AAAAAAAAAZE/y4YnHsw8HLk/s1600/king-louis-xv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1051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19050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Bodoni MT" panose="02070603080606020203" pitchFamily="18" charset="0"/>
              </a:rPr>
              <a:t>At some point around 1789, when being told that her French subjects had no bread, Marie-Antoinette </a:t>
            </a:r>
            <a:r>
              <a:rPr lang="en-US" dirty="0" smtClean="0">
                <a:latin typeface="Bodoni MT" panose="02070603080606020203" pitchFamily="18" charset="0"/>
              </a:rPr>
              <a:t>supposedly </a:t>
            </a:r>
            <a:r>
              <a:rPr lang="en-US" dirty="0">
                <a:latin typeface="Bodoni MT" panose="02070603080606020203" pitchFamily="18" charset="0"/>
              </a:rPr>
              <a:t>sniffed, “</a:t>
            </a:r>
            <a:r>
              <a:rPr lang="en-US" i="1" dirty="0" err="1">
                <a:solidFill>
                  <a:srgbClr val="FF0000"/>
                </a:solidFill>
                <a:latin typeface="Bodoni MT" panose="02070603080606020203" pitchFamily="18" charset="0"/>
              </a:rPr>
              <a:t>Qu’ils</a:t>
            </a:r>
            <a:r>
              <a:rPr lang="en-US" i="1" dirty="0">
                <a:solidFill>
                  <a:srgbClr val="FF0000"/>
                </a:solidFill>
                <a:latin typeface="Bodoni MT" panose="02070603080606020203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Bodoni MT" panose="02070603080606020203" pitchFamily="18" charset="0"/>
              </a:rPr>
              <a:t>mangent</a:t>
            </a:r>
            <a:r>
              <a:rPr lang="en-US" i="1" dirty="0">
                <a:solidFill>
                  <a:srgbClr val="FF0000"/>
                </a:solidFill>
                <a:latin typeface="Bodoni MT" panose="02070603080606020203" pitchFamily="18" charset="0"/>
              </a:rPr>
              <a:t> de la brioche</a:t>
            </a:r>
            <a:r>
              <a:rPr lang="en-US" dirty="0">
                <a:latin typeface="Bodoni MT" panose="02070603080606020203" pitchFamily="18" charset="0"/>
              </a:rPr>
              <a:t>”—“</a:t>
            </a:r>
            <a:r>
              <a:rPr lang="en-US" dirty="0">
                <a:solidFill>
                  <a:srgbClr val="FF0000"/>
                </a:solidFill>
                <a:latin typeface="Bodoni MT" panose="02070603080606020203" pitchFamily="18" charset="0"/>
              </a:rPr>
              <a:t>Let them eat cake</a:t>
            </a:r>
            <a:r>
              <a:rPr lang="en-US" dirty="0">
                <a:latin typeface="Bodoni MT" panose="02070603080606020203" pitchFamily="18" charset="0"/>
              </a:rPr>
              <a:t>.” With that callous remark, the queen became a hated symbol of the decadent </a:t>
            </a:r>
            <a:r>
              <a:rPr lang="en-US" dirty="0" smtClean="0">
                <a:latin typeface="Bodoni MT" panose="02070603080606020203" pitchFamily="18" charset="0"/>
              </a:rPr>
              <a:t>monarchy.  Most historians agree, however, that she did not say this.  Despite her spending habits, she did contribute to charitable organizations in France (but it was not nearly enough)</a:t>
            </a:r>
            <a:endParaRPr lang="en-US" dirty="0">
              <a:latin typeface="Bodoni MT" panose="02070603080606020203" pitchFamily="18" charset="0"/>
            </a:endParaRPr>
          </a:p>
        </p:txBody>
      </p:sp>
      <p:pic>
        <p:nvPicPr>
          <p:cNvPr id="5" name="Picture 2" descr="http://t0.gstatic.com/images?q=tbn:ANd9GcRTAtVX9WVnIb79xJCNMLepeY4-TSDwwHknSZ3IjKjSAuxGRC4-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67322"/>
            <a:ext cx="35433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Bodoni MT" pitchFamily="18" charset="0"/>
              </a:rPr>
              <a:t>Reflect:</a:t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>1. How do you feel about the gap between rich and poor that exists in our world today?</a:t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>2. Should the government try to  decrease this gap and display a greater concern for global welfare? Whose obligation is it?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None/>
            </a:pPr>
            <a:r>
              <a:rPr lang="en-US" dirty="0" smtClean="0">
                <a:latin typeface="Bodoni MT" pitchFamily="18" charset="0"/>
              </a:rPr>
              <a:t>	3. Does the “3</a:t>
            </a:r>
            <a:r>
              <a:rPr lang="en-US" baseline="30000" dirty="0" smtClean="0">
                <a:latin typeface="Bodoni MT" pitchFamily="18" charset="0"/>
              </a:rPr>
              <a:t>rd</a:t>
            </a:r>
            <a:r>
              <a:rPr lang="en-US" dirty="0" smtClean="0">
                <a:latin typeface="Bodoni MT" pitchFamily="18" charset="0"/>
              </a:rPr>
              <a:t> estate” exist in the world today?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doni MT" pitchFamily="18" charset="0"/>
              </a:rPr>
              <a:t>Thoughts on Poverty</a:t>
            </a:r>
            <a:endParaRPr lang="en-US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>
                <a:latin typeface="Bodoni MT" pitchFamily="18" charset="0"/>
              </a:rPr>
              <a:t>In what ways did Enlightenment ideas fuel the revolution?</a:t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en-US" dirty="0" smtClean="0">
                <a:latin typeface="Bodoni MT" pitchFamily="18" charset="0"/>
              </a:rPr>
              <a:t>How did economic and social inequality play a role in the French Revolution? </a:t>
            </a:r>
          </a:p>
          <a:p>
            <a:pPr marL="109728" indent="0">
              <a:buNone/>
            </a:pPr>
            <a:r>
              <a:rPr lang="en-US" dirty="0" smtClean="0">
                <a:latin typeface="Bodoni MT" pitchFamily="18" charset="0"/>
              </a:rPr>
              <a:t>(Bono story….the house on</a:t>
            </a:r>
          </a:p>
          <a:p>
            <a:pPr marL="109728" indent="0">
              <a:buNone/>
            </a:pPr>
            <a:r>
              <a:rPr lang="en-US" dirty="0" smtClean="0">
                <a:latin typeface="Bodoni MT" pitchFamily="18" charset="0"/>
              </a:rPr>
              <a:t>the hill)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doni MT" pitchFamily="18" charset="0"/>
              </a:rPr>
              <a:t>Check for Understanding</a:t>
            </a:r>
            <a:endParaRPr lang="en-US" dirty="0">
              <a:latin typeface="Bodoni MT" pitchFamily="18" charset="0"/>
            </a:endParaRPr>
          </a:p>
        </p:txBody>
      </p:sp>
      <p:pic>
        <p:nvPicPr>
          <p:cNvPr id="32770" name="Picture 2" descr="http://upload.wikimedia.org/wikipedia/commons/a/a9/A_Reading_in_the_Salon_of_Mme_Geoffrin,_1755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981200"/>
            <a:ext cx="325755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http://blogs.warwick.ac.uk/images/hollycruise/2006/01/09/rev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953000"/>
            <a:ext cx="2838450" cy="168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u="sng" dirty="0" smtClean="0">
                <a:solidFill>
                  <a:srgbClr val="002060"/>
                </a:solidFill>
              </a:rPr>
              <a:t>5 Stages of the French Revolution</a:t>
            </a:r>
            <a:endParaRPr lang="en-US" u="sng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3434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Stage One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Spring and Summer of 1789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Meeting of the Estates-General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Storming of the Bastille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The Great Fear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Stage Two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1789-1791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National Assembly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Declaration of the Rights of Man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Constitution of 1791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Stage Three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1791-1792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Legislative Assembly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Emergence of 3 political groups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September Massacre</a:t>
            </a:r>
          </a:p>
          <a:p>
            <a:pPr lvl="3"/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2243328"/>
            <a:ext cx="4038600" cy="32430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Stage Four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1792-1795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National Convention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Reign of Terror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Committee of Public Safety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Thermodorian Reaction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Stage Five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1795-1799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Directory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</a:rPr>
              <a:t>Coup d’etat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4800"/>
            <a:ext cx="7772400" cy="61056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Bodoni MT" pitchFamily="18" charset="0"/>
              </a:rPr>
              <a:t>What famous people have said about violence…</a:t>
            </a:r>
            <a:endParaRPr lang="en-US" sz="2400" i="1" dirty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8305800" cy="4093428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2"/>
                </a:solidFill>
                <a:latin typeface="Bodoni MT" pitchFamily="18" charset="0"/>
              </a:rPr>
              <a:t>“</a:t>
            </a: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>Democracy don’t rule the world, You’d better get that in your head; This world is ruled by violence, But I guess that’s better left unsaid.”—</a:t>
            </a:r>
            <a:r>
              <a:rPr lang="en-US" sz="2400" b="1" i="1" dirty="0" smtClean="0">
                <a:solidFill>
                  <a:schemeClr val="tx1"/>
                </a:solidFill>
                <a:latin typeface="Bodoni MT" pitchFamily="18" charset="0"/>
              </a:rPr>
              <a:t>Bob Dylan</a:t>
            </a:r>
            <a:r>
              <a:rPr lang="en-US" sz="2400" dirty="0" smtClean="0">
                <a:latin typeface="Bodoni MT" pitchFamily="18" charset="0"/>
              </a:rPr>
              <a:t/>
            </a:r>
            <a:br>
              <a:rPr lang="en-US" sz="2400" dirty="0" smtClean="0">
                <a:latin typeface="Bodoni MT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>“Violence isn’t always evil. What’s evil is the infatuation with violence.”—</a:t>
            </a:r>
            <a:r>
              <a:rPr lang="en-US" sz="2400" b="1" i="1" dirty="0" smtClean="0">
                <a:solidFill>
                  <a:schemeClr val="tx1"/>
                </a:solidFill>
                <a:latin typeface="Bodoni MT" pitchFamily="18" charset="0"/>
              </a:rPr>
              <a:t>Jim Morrison</a:t>
            </a: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>“There are only two forces in the world, the sword and the spirit. In the long run the sword will always be conquered by the spirit.”—</a:t>
            </a:r>
            <a:r>
              <a:rPr lang="en-US" sz="2400" b="1" i="1" dirty="0" smtClean="0">
                <a:solidFill>
                  <a:schemeClr val="tx1"/>
                </a:solidFill>
                <a:latin typeface="Bodoni MT" pitchFamily="18" charset="0"/>
              </a:rPr>
              <a:t>Napoleon Bonaparte</a:t>
            </a:r>
            <a: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000" dirty="0" smtClean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6172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i="1" dirty="0" smtClean="0">
                <a:latin typeface="Bodoni MT" pitchFamily="18" charset="0"/>
              </a:rPr>
              <a:t>Think, share, respond, &amp; debate</a:t>
            </a:r>
            <a:endParaRPr lang="en-US" i="1" dirty="0">
              <a:latin typeface="Bodoni MT" pitchFamily="18" charset="0"/>
            </a:endParaRPr>
          </a:p>
        </p:txBody>
      </p:sp>
      <p:pic>
        <p:nvPicPr>
          <p:cNvPr id="15362" name="Picture 2" descr="http://blog.lsc.edu/dalagest/files/2009/02/revol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57800"/>
            <a:ext cx="1600200" cy="1600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038600" cy="4525963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sz="2000" dirty="0" smtClean="0">
              <a:solidFill>
                <a:schemeClr val="bg1">
                  <a:lumMod val="85000"/>
                  <a:lumOff val="15000"/>
                </a:schemeClr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The Second Estate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forces Louis to call </a:t>
            </a:r>
            <a:r>
              <a:rPr lang="en-US" sz="2400" dirty="0" smtClean="0">
                <a:solidFill>
                  <a:srgbClr val="FF0000"/>
                </a:solidFill>
                <a:latin typeface="Bodoni MT" pitchFamily="18" charset="0"/>
              </a:rPr>
              <a:t>meeting of the </a:t>
            </a:r>
            <a:r>
              <a:rPr lang="en-US" sz="2400" i="1" dirty="0" smtClean="0">
                <a:solidFill>
                  <a:srgbClr val="FF0000"/>
                </a:solidFill>
                <a:latin typeface="Bodoni MT" pitchFamily="18" charset="0"/>
              </a:rPr>
              <a:t>Estates-General</a:t>
            </a:r>
            <a:r>
              <a:rPr lang="en-US" sz="2400" dirty="0" smtClean="0">
                <a:solidFill>
                  <a:srgbClr val="FF0000"/>
                </a:solidFill>
                <a:latin typeface="Bodoni MT" pitchFamily="18" charset="0"/>
              </a:rPr>
              <a:t>, an assembly of representatives from all 3 estates</a:t>
            </a:r>
            <a:br>
              <a:rPr lang="en-US" sz="2400" dirty="0" smtClean="0">
                <a:solidFill>
                  <a:srgbClr val="FF0000"/>
                </a:solidFill>
                <a:latin typeface="Bodoni MT" pitchFamily="18" charset="0"/>
              </a:rPr>
            </a:br>
            <a:endParaRPr lang="en-US" sz="2400" dirty="0" smtClean="0">
              <a:solidFill>
                <a:srgbClr val="FF0000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First meeting of </a:t>
            </a:r>
            <a:r>
              <a:rPr lang="en-US" sz="240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its kind </a:t>
            </a:r>
            <a:r>
              <a:rPr lang="en-US" sz="2400" i="1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in </a:t>
            </a:r>
            <a:r>
              <a:rPr lang="en-US" sz="2400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175 years</a:t>
            </a:r>
            <a:endParaRPr lang="en-US" sz="2400" dirty="0" smtClean="0">
              <a:solidFill>
                <a:schemeClr val="bg1">
                  <a:lumMod val="85000"/>
                  <a:lumOff val="15000"/>
                </a:schemeClr>
              </a:solidFill>
              <a:latin typeface="Bodoni MT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/>
            </a:r>
            <a:b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</a:b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Stage 1 - </a:t>
            </a: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>Meeting of the Estates-General 1789</a:t>
            </a:r>
            <a:endParaRPr lang="en-US" sz="3600" dirty="0">
              <a:solidFill>
                <a:schemeClr val="bg1">
                  <a:lumMod val="85000"/>
                  <a:lumOff val="15000"/>
                </a:schemeClr>
              </a:solidFill>
              <a:latin typeface="Bodoni MT" pitchFamily="18" charset="0"/>
            </a:endParaRPr>
          </a:p>
        </p:txBody>
      </p:sp>
      <p:pic>
        <p:nvPicPr>
          <p:cNvPr id="31746" name="Picture 2" descr="http://cdn.dipity.com/uploads/events/6260a00755cb2b3184479641a261a4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828800"/>
            <a:ext cx="45720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686800" cy="4919472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He said, “What is the 3</a:t>
            </a:r>
            <a:r>
              <a:rPr lang="en-US" baseline="30000" dirty="0" smtClean="0">
                <a:latin typeface="Bodoni MT" pitchFamily="18" charset="0"/>
              </a:rPr>
              <a:t>rd</a:t>
            </a:r>
            <a:r>
              <a:rPr lang="en-US" dirty="0" smtClean="0">
                <a:latin typeface="Bodoni MT" pitchFamily="18" charset="0"/>
              </a:rPr>
              <a:t> estate? Everything. What has it been up to now in the political order? Nothing. What does it demand? To become something herein.”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r>
              <a:rPr lang="en-US" dirty="0" smtClean="0">
                <a:latin typeface="Bodoni MT" pitchFamily="18" charset="0"/>
              </a:rPr>
              <a:t>He suggested 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3</a:t>
            </a:r>
            <a:r>
              <a:rPr lang="en-US" baseline="30000" dirty="0" smtClean="0">
                <a:solidFill>
                  <a:srgbClr val="FF0000"/>
                </a:solidFill>
                <a:latin typeface="Bodoni MT" pitchFamily="18" charset="0"/>
              </a:rPr>
              <a:t>rd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 Estate name themselves the </a:t>
            </a:r>
            <a:r>
              <a:rPr lang="en-US" b="1" dirty="0" smtClean="0">
                <a:solidFill>
                  <a:srgbClr val="FF0000"/>
                </a:solidFill>
                <a:latin typeface="Bodoni MT" pitchFamily="18" charset="0"/>
              </a:rPr>
              <a:t>National Assembly</a:t>
            </a:r>
            <a:r>
              <a:rPr lang="en-US" b="1" dirty="0" smtClean="0">
                <a:latin typeface="Bodoni MT" pitchFamily="18" charset="0"/>
              </a:rPr>
              <a:t> </a:t>
            </a:r>
            <a:r>
              <a:rPr lang="en-US" dirty="0" smtClean="0">
                <a:latin typeface="Bodoni MT" pitchFamily="18" charset="0"/>
              </a:rPr>
              <a:t>-pass laws and reforms in the name of the French people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It is a major segue to the revolution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err="1" smtClean="0">
                <a:latin typeface="Bodoni MT" pitchFamily="18" charset="0"/>
              </a:rPr>
              <a:t>Abbé</a:t>
            </a:r>
            <a:r>
              <a:rPr lang="en-US" u="sng" dirty="0" smtClean="0">
                <a:latin typeface="Bodoni MT" pitchFamily="18" charset="0"/>
              </a:rPr>
              <a:t> </a:t>
            </a:r>
            <a:r>
              <a:rPr lang="en-US" u="sng" dirty="0" err="1" smtClean="0">
                <a:latin typeface="Bodoni MT" pitchFamily="18" charset="0"/>
              </a:rPr>
              <a:t>Sieyès</a:t>
            </a:r>
            <a:r>
              <a:rPr lang="en-US" u="sng" dirty="0" smtClean="0">
                <a:latin typeface="Bodoni MT" pitchFamily="18" charset="0"/>
              </a:rPr>
              <a:t> </a:t>
            </a:r>
            <a:r>
              <a:rPr lang="en-US" sz="3600" dirty="0" smtClean="0">
                <a:latin typeface="Bodoni MT" pitchFamily="18" charset="0"/>
              </a:rPr>
              <a:t>(clergyman sympathetic to cause of the Third Estate….became their spokesman)</a:t>
            </a:r>
            <a:endParaRPr lang="en-US" sz="3600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o shortly after the American Revolution, they voted to establish the National Assembly on June 17, 1789.</a:t>
            </a:r>
          </a:p>
          <a:p>
            <a:r>
              <a:rPr lang="en-US" sz="2000" dirty="0" smtClean="0"/>
              <a:t>This was to mark the end of the Absolute Monarchy and the beginning of a representative government.</a:t>
            </a:r>
          </a:p>
          <a:p>
            <a:r>
              <a:rPr lang="en-US" sz="2000" dirty="0" smtClean="0"/>
              <a:t>Three days later, the Third Estate delegates (National Assembly) found themselves locked out of their meeting room at Versailles.</a:t>
            </a:r>
          </a:p>
          <a:p>
            <a:r>
              <a:rPr lang="en-US" sz="2000" dirty="0" smtClean="0"/>
              <a:t>They broke down the door to an indoor tennis court, pledging to stay until they had drawn up a new constitution.  </a:t>
            </a:r>
          </a:p>
          <a:p>
            <a:r>
              <a:rPr lang="en-US" sz="2000" dirty="0" smtClean="0"/>
              <a:t>This pledge became known as the </a:t>
            </a:r>
            <a:r>
              <a:rPr lang="en-US" sz="2000" u="sng" dirty="0" smtClean="0"/>
              <a:t>Tennis Court Oath</a:t>
            </a:r>
            <a:r>
              <a:rPr lang="en-US" sz="2000" dirty="0" smtClean="0"/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Bodoni MT" pitchFamily="18" charset="0"/>
              </a:rPr>
              <a:t>Tennis Court Oath</a:t>
            </a:r>
            <a:endParaRPr lang="en-US" u="sng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050" name="Picture 2" descr="http://cdn.dipity.com/uploads/events/84122de1115f1744b995bbfd783abd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48037"/>
            <a:ext cx="3886200" cy="26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610562"/>
          </a:xfrm>
        </p:spPr>
        <p:txBody>
          <a:bodyPr>
            <a:normAutofit/>
          </a:bodyPr>
          <a:lstStyle/>
          <a:p>
            <a:r>
              <a:rPr lang="en-US" sz="3000" i="1" dirty="0" smtClean="0">
                <a:latin typeface="Bodoni MT" pitchFamily="18" charset="0"/>
              </a:rPr>
              <a:t>Troops &amp; Rumors</a:t>
            </a:r>
            <a:endParaRPr lang="en-US" sz="3000" i="1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763000" cy="3962400"/>
          </a:xfrm>
          <a:noFill/>
          <a:ln>
            <a:noFill/>
          </a:ln>
          <a:effectLst/>
        </p:spPr>
        <p:txBody>
          <a:bodyPr>
            <a:normAutofit fontScale="925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  <a:t>After </a:t>
            </a:r>
            <a:r>
              <a:rPr lang="en-US" sz="2600" b="1" dirty="0" smtClean="0">
                <a:solidFill>
                  <a:schemeClr val="tx1"/>
                </a:solidFill>
                <a:latin typeface="Bodoni MT" pitchFamily="18" charset="0"/>
              </a:rPr>
              <a:t>Tennis Court Oath</a:t>
            </a: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  <a:t>, Louis tried to make peace by yielding to National Assembly’s demands.</a:t>
            </a: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  <a:sym typeface="Wingdings" pitchFamily="2" charset="2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6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  <a:t>Louis ordered nobles and clergy to join Third Estate in the National Assembly.</a:t>
            </a:r>
            <a:r>
              <a:rPr lang="en-US" sz="2600" i="1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en-US" sz="2600" i="1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600" i="1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  <a:t>Sensing danger, Louis stationed Swiss guards in Paris since he no longer trusts the loyalty of the French soldiers. </a:t>
            </a:r>
            <a:b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6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600" dirty="0" smtClean="0">
                <a:solidFill>
                  <a:schemeClr val="tx1"/>
                </a:solidFill>
                <a:latin typeface="Bodoni MT" pitchFamily="18" charset="0"/>
              </a:rPr>
              <a:t>Rumors flew that foreign troops were coming to massacre French citizens. People gathered weapons in order to defend Paris against the king’s foreign troops.  This would lead to……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Bodoni MT" pitchFamily="18" charset="0"/>
            </a:endParaRPr>
          </a:p>
        </p:txBody>
      </p:sp>
      <p:pic>
        <p:nvPicPr>
          <p:cNvPr id="2054" name="Picture 6" descr="http://listverse.files.wordpress.com/2009/08/a_006_swissguard2_pdev_2-1-2006_6-7_1994013-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257800"/>
            <a:ext cx="2057400" cy="144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6019800"/>
            <a:ext cx="7772400" cy="534362"/>
          </a:xfrm>
        </p:spPr>
        <p:txBody>
          <a:bodyPr>
            <a:noAutofit/>
          </a:bodyPr>
          <a:lstStyle/>
          <a:p>
            <a:pPr algn="l"/>
            <a:r>
              <a:rPr lang="en-US" sz="3200" i="1" dirty="0" smtClean="0">
                <a:solidFill>
                  <a:schemeClr val="bg1"/>
                </a:solidFill>
                <a:latin typeface="Bodoni MT" pitchFamily="18" charset="0"/>
              </a:rPr>
              <a:t>Fall of the Bastille – July 1789</a:t>
            </a:r>
            <a:endParaRPr lang="en-US" sz="3200" i="1" dirty="0">
              <a:solidFill>
                <a:schemeClr val="bg1"/>
              </a:solidFill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304800"/>
            <a:ext cx="4419600" cy="655320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On July 14</a:t>
            </a:r>
            <a:r>
              <a:rPr lang="en-US" sz="2000" baseline="30000" dirty="0" smtClean="0">
                <a:solidFill>
                  <a:srgbClr val="FF0000"/>
                </a:solidFill>
                <a:latin typeface="Bodoni MT" pitchFamily="18" charset="0"/>
              </a:rPr>
              <a:t>th</a:t>
            </a: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, a mob tried to get gunpowder from the Bastille, a Paris prison.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The Bastille fell into the control of the citizens. This effectively starts the Revolution (1789).  Remember, they used the stones from it to build a bridge so that it would “ always be trampled upon”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The fall of the Bastille became a great symbolic act of revolution to the French people</a:t>
            </a:r>
            <a:r>
              <a:rPr lang="en-US" sz="2400" dirty="0" smtClean="0">
                <a:solidFill>
                  <a:srgbClr val="FF0000"/>
                </a:solidFill>
                <a:latin typeface="Bodoni MT" pitchFamily="18" charset="0"/>
              </a:rPr>
              <a:t>.  </a:t>
            </a: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Every July 14</a:t>
            </a:r>
            <a:r>
              <a:rPr lang="en-US" sz="2000" baseline="30000" dirty="0" smtClean="0">
                <a:solidFill>
                  <a:srgbClr val="FF0000"/>
                </a:solidFill>
                <a:latin typeface="Bodoni MT" pitchFamily="18" charset="0"/>
              </a:rPr>
              <a:t>th</a:t>
            </a: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, France celebrates Bastille Day (Independence Day)</a:t>
            </a:r>
            <a:b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000" i="1" dirty="0" smtClean="0">
              <a:solidFill>
                <a:schemeClr val="tx1"/>
              </a:solidFill>
              <a:latin typeface="Bodoni MT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http://www.ymca-coll.edu.hk/history/photo/chapter2/fall%20of%20basti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3550227" cy="3124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0"/>
            <a:ext cx="4114800" cy="1066800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latin typeface="Bodoni MT" pitchFamily="18" charset="0"/>
              </a:rPr>
              <a:t>A Great Fear Sweeps </a:t>
            </a:r>
            <a:br>
              <a:rPr lang="en-US" sz="2800" i="1" dirty="0" smtClean="0">
                <a:latin typeface="Bodoni MT" pitchFamily="18" charset="0"/>
              </a:rPr>
            </a:br>
            <a:r>
              <a:rPr lang="en-US" sz="2800" i="1" dirty="0" smtClean="0">
                <a:latin typeface="Bodoni MT" pitchFamily="18" charset="0"/>
              </a:rPr>
              <a:t>Across France…</a:t>
            </a:r>
            <a:endParaRPr lang="en-US" sz="2800" i="1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219200"/>
            <a:ext cx="4800600" cy="510540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>Rumors spread that the nobles were hiring outlaws to terrorize the </a:t>
            </a:r>
            <a:r>
              <a:rPr lang="en-US" sz="2400" dirty="0" err="1" smtClean="0">
                <a:solidFill>
                  <a:schemeClr val="tx1"/>
                </a:solidFill>
                <a:latin typeface="Bodoni MT" pitchFamily="18" charset="0"/>
              </a:rPr>
              <a:t>peasants</a:t>
            </a:r>
            <a:r>
              <a:rPr lang="en-US" sz="2400" dirty="0" err="1" smtClean="0">
                <a:solidFill>
                  <a:schemeClr val="tx1"/>
                </a:solidFill>
                <a:latin typeface="Bodoni MT" pitchFamily="18" charset="0"/>
                <a:sym typeface="Wingdings" pitchFamily="2" charset="2"/>
              </a:rPr>
              <a:t>rebellions</a:t>
            </a: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> </a:t>
            </a:r>
            <a:b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  <a:latin typeface="Bodoni MT" pitchFamily="18" charset="0"/>
              </a:rPr>
              <a:t>The </a:t>
            </a:r>
            <a:r>
              <a:rPr lang="en-US" sz="2400" b="1" i="1" dirty="0" smtClean="0">
                <a:solidFill>
                  <a:srgbClr val="FF0000"/>
                </a:solidFill>
                <a:latin typeface="Bodoni MT" pitchFamily="18" charset="0"/>
              </a:rPr>
              <a:t>Great Fear </a:t>
            </a:r>
            <a:r>
              <a:rPr lang="en-US" sz="2400" dirty="0" smtClean="0">
                <a:solidFill>
                  <a:srgbClr val="FF0000"/>
                </a:solidFill>
                <a:latin typeface="Bodoni MT" pitchFamily="18" charset="0"/>
              </a:rPr>
              <a:t>rolled through France with a senseless panic</a:t>
            </a:r>
            <a:r>
              <a:rPr lang="en-US" sz="2400" dirty="0" smtClean="0">
                <a:solidFill>
                  <a:schemeClr val="tx1"/>
                </a:solidFill>
                <a:latin typeface="Bodoni MT" pitchFamily="18" charset="0"/>
              </a:rPr>
              <a:t>.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Bodoni MT" pitchFamily="18" charset="0"/>
              </a:rPr>
              <a:t>When the peasants met no enemy bandits, they became outlaws themselves.</a:t>
            </a:r>
          </a:p>
          <a:p>
            <a:pPr algn="l">
              <a:buFont typeface="Wingdings" pitchFamily="2" charset="2"/>
              <a:buChar char="q"/>
            </a:pPr>
            <a:endParaRPr lang="en-US" sz="2400" dirty="0" smtClean="0">
              <a:latin typeface="Bodoni MT" pitchFamily="18" charset="0"/>
            </a:endParaRPr>
          </a:p>
          <a:p>
            <a:pPr algn="l"/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  <a:t/>
            </a:r>
            <a:b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itchFamily="18" charset="0"/>
              </a:rPr>
            </a:br>
            <a:endParaRPr lang="en-US" sz="2400" dirty="0" smtClean="0">
              <a:solidFill>
                <a:schemeClr val="tx1"/>
              </a:solidFill>
              <a:latin typeface="Bodoni MT" pitchFamily="18" charset="0"/>
            </a:endParaRPr>
          </a:p>
        </p:txBody>
      </p:sp>
      <p:pic>
        <p:nvPicPr>
          <p:cNvPr id="29700" name="Picture 4" descr="http://upload.wikimedia.org/wikipedia/commons/7/76/Cruikshank_-_The_Radical%27s_Arm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3648075" cy="509587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467600" cy="686762"/>
          </a:xfrm>
        </p:spPr>
        <p:txBody>
          <a:bodyPr>
            <a:noAutofit/>
          </a:bodyPr>
          <a:lstStyle/>
          <a:p>
            <a:pPr algn="ctr"/>
            <a:r>
              <a:rPr lang="en-US" sz="2800" i="1" u="sng" dirty="0" smtClean="0">
                <a:solidFill>
                  <a:srgbClr val="FF0000"/>
                </a:solidFill>
                <a:latin typeface="Bodoni MT" pitchFamily="18" charset="0"/>
              </a:rPr>
              <a:t>The Women’s March – October 1789</a:t>
            </a:r>
            <a:endParaRPr lang="en-US" sz="2800" i="1" u="sng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8674" name="Picture 2" descr="women's march on Vers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600" y="1752600"/>
            <a:ext cx="3860799" cy="3200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8676" name="Picture 4" descr="http://pennypalate.files.wordpress.com/2008/12/bread-rio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1752600"/>
            <a:ext cx="4067867" cy="3200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486400"/>
          </a:xfrm>
        </p:spPr>
        <p:txBody>
          <a:bodyPr>
            <a:normAutofit lnSpcReduction="10000"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Bodoni MT" pitchFamily="18" charset="0"/>
              </a:rPr>
              <a:t>6,000 Parisian women rioted over the rising price of bread and marched to Versailles (6 </a:t>
            </a:r>
            <a:r>
              <a:rPr lang="en-US" sz="2800" i="1" dirty="0" err="1">
                <a:solidFill>
                  <a:srgbClr val="FF0000"/>
                </a:solidFill>
                <a:latin typeface="Bodoni MT" pitchFamily="18" charset="0"/>
              </a:rPr>
              <a:t>hrs</a:t>
            </a:r>
            <a:r>
              <a:rPr lang="en-US" sz="2800" i="1" dirty="0">
                <a:solidFill>
                  <a:srgbClr val="FF0000"/>
                </a:solidFill>
                <a:latin typeface="Bodoni MT" pitchFamily="18" charset="0"/>
              </a:rPr>
              <a:t> on foot).   This is a root of the FR. </a:t>
            </a:r>
            <a:r>
              <a:rPr lang="en-US" sz="2800" i="1" dirty="0">
                <a:latin typeface="Bodoni MT" pitchFamily="18" charset="0"/>
              </a:rPr>
              <a:t>(connection: Hurricane Katrina /  looting). </a:t>
            </a:r>
            <a:endParaRPr lang="en-US" sz="2800" i="1" dirty="0" smtClean="0">
              <a:latin typeface="Bodoni MT" pitchFamily="18" charset="0"/>
            </a:endParaRPr>
          </a:p>
          <a:p>
            <a:r>
              <a:rPr lang="en-US" sz="2800" i="1" dirty="0">
                <a:latin typeface="Bodoni MT" pitchFamily="18" charset="0"/>
              </a:rPr>
              <a:t>They broke into Versailles, killed 2 guards putting their severed heads on poles, and demanded that Louis and Marie Antoinette </a:t>
            </a:r>
            <a:r>
              <a:rPr lang="en-US" sz="2800" i="1" dirty="0" smtClean="0">
                <a:latin typeface="Bodoni MT" pitchFamily="18" charset="0"/>
              </a:rPr>
              <a:t>return to Paris with them.</a:t>
            </a:r>
          </a:p>
          <a:p>
            <a:r>
              <a:rPr lang="en-US" sz="2800" i="1" dirty="0" smtClean="0">
                <a:latin typeface="Bodoni MT" pitchFamily="18" charset="0"/>
              </a:rPr>
              <a:t>They both separately greet the crowd from a balcony and agree to doing this.</a:t>
            </a:r>
          </a:p>
          <a:p>
            <a:r>
              <a:rPr lang="en-US" sz="2800" i="1" dirty="0" smtClean="0">
                <a:latin typeface="Bodoni MT" pitchFamily="18" charset="0"/>
              </a:rPr>
              <a:t>The crowd has picked up volume (up to 60,000).  The march back to Paris takes 9 hours and the royal family will go willingly.</a:t>
            </a:r>
          </a:p>
          <a:p>
            <a:r>
              <a:rPr lang="en-US" sz="2800" i="1" dirty="0">
                <a:latin typeface="Bodoni MT" pitchFamily="18" charset="0"/>
              </a:rPr>
              <a:t>They triumphantly returned with flour and the entire royal family </a:t>
            </a:r>
            <a:r>
              <a:rPr lang="en-US" sz="2800" i="1" dirty="0" smtClean="0">
                <a:latin typeface="Bodoni MT" pitchFamily="18" charset="0"/>
              </a:rPr>
              <a:t>(2 children).</a:t>
            </a:r>
            <a:endParaRPr lang="en-US" sz="2800" i="1" dirty="0">
              <a:latin typeface="Bodoni MT" pitchFamily="18" charset="0"/>
            </a:endParaRPr>
          </a:p>
          <a:p>
            <a:endParaRPr lang="en-US" sz="2800" i="1" dirty="0" smtClean="0">
              <a:latin typeface="Bodoni MT" pitchFamily="18" charset="0"/>
            </a:endParaRPr>
          </a:p>
          <a:p>
            <a:endParaRPr lang="en-US" sz="2800" i="1" dirty="0">
              <a:latin typeface="Bodoni MT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400" i="1" u="sng" dirty="0">
                <a:solidFill>
                  <a:srgbClr val="FF0000"/>
                </a:solidFill>
                <a:latin typeface="Bodoni MT" pitchFamily="18" charset="0"/>
              </a:rPr>
              <a:t>The Women’s March (October 1789)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990258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u="sng" dirty="0" smtClean="0"/>
              <a:t>The Royal Children</a:t>
            </a:r>
            <a:endParaRPr lang="en-US" u="sng" dirty="0"/>
          </a:p>
        </p:txBody>
      </p:sp>
      <p:pic>
        <p:nvPicPr>
          <p:cNvPr id="1026" name="Picture 2" descr="http://mentalfloss.com/sites/default/files/styles/article_640x430/public/marie-antoinette_1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60" y="3352800"/>
            <a:ext cx="6477000" cy="35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7 years after their marriage, Louis and Marie had  their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child, a girl which was not desired by the monarchy.  A male heir is needed!</a:t>
            </a:r>
          </a:p>
          <a:p>
            <a:pPr marL="109728" indent="0">
              <a:buNone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smtClean="0"/>
              <a:t>Marie Therese </a:t>
            </a:r>
            <a:r>
              <a:rPr lang="en-US" sz="1600" dirty="0" smtClean="0"/>
              <a:t>(would live to the age of 72….a unhappy life)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smtClean="0"/>
              <a:t>Louis Joseph </a:t>
            </a:r>
            <a:r>
              <a:rPr lang="en-US" sz="1600" dirty="0" smtClean="0"/>
              <a:t>(died at age of 7, 2 years after Sophie, likely from TB)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smtClean="0"/>
              <a:t>Louis Charles </a:t>
            </a:r>
            <a:r>
              <a:rPr lang="en-US" sz="1600" dirty="0" smtClean="0"/>
              <a:t>(tormented/abused after his parents were executed….died at age 10 from TB exacerbated from cruel prison conditions/abuse)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smtClean="0"/>
              <a:t>Sophie</a:t>
            </a:r>
            <a:r>
              <a:rPr lang="en-US" sz="1600" dirty="0" smtClean="0"/>
              <a:t> (born premature, died one month shy of her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birthday)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6602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They are brought to the Tuileries palace (which has been vacant since the time of King Louis the XIV).  It is old and dilapidated…. A far cry from Versailles)</a:t>
            </a:r>
          </a:p>
          <a:p>
            <a:r>
              <a:rPr lang="en-US" dirty="0"/>
              <a:t> </a:t>
            </a:r>
            <a:r>
              <a:rPr lang="en-US" dirty="0" smtClean="0"/>
              <a:t>He </a:t>
            </a:r>
            <a:r>
              <a:rPr lang="en-US" dirty="0"/>
              <a:t>was asked for his orders and he replied with uncharacteristic </a:t>
            </a:r>
            <a:r>
              <a:rPr lang="en-US" dirty="0" smtClean="0"/>
              <a:t>indifference</a:t>
            </a:r>
            <a:r>
              <a:rPr lang="en-US" dirty="0"/>
              <a:t>, "Let everyone put himself where he pleases!" </a:t>
            </a:r>
            <a:r>
              <a:rPr lang="en-US" dirty="0" smtClean="0"/>
              <a:t>Then sullenly, </a:t>
            </a:r>
            <a:r>
              <a:rPr lang="en-US" dirty="0"/>
              <a:t>he asked for a history of the deposed </a:t>
            </a:r>
            <a:r>
              <a:rPr lang="en-US" dirty="0">
                <a:hlinkClick r:id="rId2" tooltip="Charles I of England"/>
              </a:rPr>
              <a:t>Charles I of England</a:t>
            </a:r>
            <a:r>
              <a:rPr lang="en-US" dirty="0"/>
              <a:t> to be brought from the </a:t>
            </a:r>
            <a:r>
              <a:rPr lang="en-US" dirty="0" smtClean="0"/>
              <a:t>library.</a:t>
            </a:r>
          </a:p>
          <a:p>
            <a:r>
              <a:rPr lang="en-US" dirty="0" smtClean="0"/>
              <a:t>The Royal Family sees the writing on the wall!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Women’s March and return to </a:t>
            </a:r>
            <a:r>
              <a:rPr lang="en-US" u="sng" dirty="0" smtClean="0"/>
              <a:t>Paris, continued…..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59300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68579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https://www.youtube.com/watch?v=lTTvKwCylFY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CRASH COURSE in FR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(1</a:t>
            </a:r>
            <a:r>
              <a:rPr lang="en-US" sz="2000" baseline="30000" dirty="0" smtClean="0">
                <a:solidFill>
                  <a:schemeClr val="bg1"/>
                </a:solidFill>
              </a:rPr>
              <a:t>st</a:t>
            </a:r>
            <a:r>
              <a:rPr lang="en-US" sz="2000" dirty="0" smtClean="0">
                <a:solidFill>
                  <a:schemeClr val="bg1"/>
                </a:solidFill>
              </a:rPr>
              <a:t> 3 minutes only)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andysview.files.wordpress.com/2013/01/les-misera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057400"/>
            <a:ext cx="80676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21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1752600"/>
            <a:ext cx="4876800" cy="1829761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latin typeface="Bodoni MT" pitchFamily="18" charset="0"/>
              </a:rPr>
              <a:t>Meanwhile</a:t>
            </a:r>
            <a:r>
              <a:rPr lang="en-US" sz="3600" dirty="0" smtClean="0">
                <a:latin typeface="Bodoni MT" pitchFamily="18" charset="0"/>
              </a:rPr>
              <a:t>…</a:t>
            </a:r>
            <a:r>
              <a:rPr lang="en-US" sz="2800" dirty="0" smtClean="0">
                <a:latin typeface="Bodoni MT" pitchFamily="18" charset="0"/>
              </a:rPr>
              <a:t>Louis tries to escape!</a:t>
            </a:r>
            <a:endParaRPr lang="en-US" sz="3600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305800" cy="83820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doni MT" pitchFamily="18" charset="0"/>
              </a:rPr>
              <a:t>Louis tries to take his family to the Austrian Netherlands</a:t>
            </a:r>
          </a:p>
          <a:p>
            <a:pPr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doni MT" pitchFamily="18" charset="0"/>
              </a:rPr>
              <a:t>A postmaster recognizes his face and he is sent back under military guard</a:t>
            </a:r>
          </a:p>
        </p:txBody>
      </p:sp>
      <p:pic>
        <p:nvPicPr>
          <p:cNvPr id="2050" name="Picture 2" descr="http://bastille-day.com/media/Louis-XVI-Returns-from-Varen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599"/>
            <a:ext cx="3200400" cy="35042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TextBox 4"/>
          <p:cNvSpPr txBox="1"/>
          <p:nvPr/>
        </p:nvSpPr>
        <p:spPr>
          <a:xfrm>
            <a:off x="3657600" y="8382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doni MT" pitchFamily="18" charset="0"/>
                <a:sym typeface="Wingdings" pitchFamily="2" charset="2"/>
              </a:rPr>
              <a:t></a:t>
            </a:r>
            <a:r>
              <a:rPr lang="en-US" sz="1600" i="1" dirty="0" smtClean="0">
                <a:latin typeface="Bodoni MT" pitchFamily="18" charset="0"/>
              </a:rPr>
              <a:t>Louis returns to Paris after his failed escape and is being held at another palace….not Versailles</a:t>
            </a:r>
            <a:endParaRPr lang="en-US" sz="1600" i="1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122016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  <a:latin typeface="Bodoni MT" pitchFamily="18" charset="0"/>
              </a:rPr>
              <a:t>Opinions…</a:t>
            </a:r>
            <a:endParaRPr lang="en-US" sz="3600" dirty="0">
              <a:solidFill>
                <a:schemeClr val="accent1"/>
              </a:solidFill>
              <a:latin typeface="Bodoni MT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7772400" cy="3124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tx1"/>
                </a:solidFill>
                <a:latin typeface="Bodoni MT" pitchFamily="18" charset="0"/>
              </a:rPr>
              <a:t>Do you think that the French Revolution was inevitable?  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tx1"/>
                </a:solidFill>
                <a:latin typeface="Bodoni MT" pitchFamily="18" charset="0"/>
              </a:rPr>
              <a:t>Why or why not? </a:t>
            </a:r>
            <a:r>
              <a:rPr lang="en-US" sz="1800" dirty="0" smtClean="0">
                <a:solidFill>
                  <a:schemeClr val="tx1"/>
                </a:solidFill>
                <a:latin typeface="Bodoni MT" pitchFamily="18" charset="0"/>
              </a:rPr>
              <a:t>(3-5 sentences)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/>
            </a:r>
            <a:b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</a:b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	</a:t>
            </a:r>
          </a:p>
          <a:p>
            <a:pPr algn="ctr">
              <a:buFont typeface="Wingdings" pitchFamily="2" charset="2"/>
              <a:buChar char="Ø"/>
            </a:pPr>
            <a:r>
              <a:rPr lang="en-US" i="1" dirty="0" smtClean="0">
                <a:solidFill>
                  <a:schemeClr val="tx1"/>
                </a:solidFill>
                <a:latin typeface="Bodoni MT" pitchFamily="18" charset="0"/>
              </a:rPr>
              <a:t>Then, now, and in the future?</a:t>
            </a:r>
            <a:endParaRPr lang="en-US" sz="2600" dirty="0">
              <a:solidFill>
                <a:schemeClr val="tx1"/>
              </a:solidFill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915362"/>
          </a:xfrm>
        </p:spPr>
        <p:txBody>
          <a:bodyPr>
            <a:normAutofit/>
          </a:bodyPr>
          <a:lstStyle/>
          <a:p>
            <a:pPr algn="l"/>
            <a:r>
              <a:rPr lang="en-US" sz="4000" i="1" dirty="0" smtClean="0">
                <a:latin typeface="Bodoni MT" pitchFamily="18" charset="0"/>
              </a:rPr>
              <a:t>Stage 2 - The Old Regime Dies!</a:t>
            </a:r>
            <a:endParaRPr lang="en-US" sz="4000" i="1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1676400"/>
            <a:ext cx="4800600" cy="45720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  <a:t>Fear motivates the nobles and clergymen to put an end to the Old Regime!</a:t>
            </a:r>
            <a:b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sz="2000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The National Assembly (used to be the 3</a:t>
            </a:r>
            <a:r>
              <a:rPr lang="en-US" sz="2000" baseline="30000" dirty="0" smtClean="0">
                <a:solidFill>
                  <a:srgbClr val="FF0000"/>
                </a:solidFill>
                <a:latin typeface="Bodoni MT" pitchFamily="18" charset="0"/>
              </a:rPr>
              <a:t>rd</a:t>
            </a: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 Estate) adopts the </a:t>
            </a:r>
            <a:r>
              <a:rPr lang="en-US" sz="2000" b="1" dirty="0" smtClean="0">
                <a:solidFill>
                  <a:srgbClr val="FF0000"/>
                </a:solidFill>
                <a:latin typeface="Bodoni MT" pitchFamily="18" charset="0"/>
              </a:rPr>
              <a:t>Declaration of the Rights </a:t>
            </a:r>
            <a:r>
              <a:rPr lang="en-US" sz="2000" b="1" smtClean="0">
                <a:solidFill>
                  <a:srgbClr val="FF0000"/>
                </a:solidFill>
                <a:latin typeface="Bodoni MT" pitchFamily="18" charset="0"/>
              </a:rPr>
              <a:t>of Man (1789)</a:t>
            </a:r>
            <a:r>
              <a:rPr lang="en-US" sz="2000" smtClean="0">
                <a:solidFill>
                  <a:srgbClr val="FF0000"/>
                </a:solidFill>
                <a:latin typeface="Bodoni MT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Bodoni MT" pitchFamily="18" charset="0"/>
              </a:rPr>
              <a:t>influenced by Enlightenment ideas and the Declaration </a:t>
            </a:r>
            <a:r>
              <a:rPr lang="en-US" sz="2000" smtClean="0">
                <a:solidFill>
                  <a:srgbClr val="FF0000"/>
                </a:solidFill>
                <a:latin typeface="Bodoni MT" pitchFamily="18" charset="0"/>
              </a:rPr>
              <a:t>of Independence (1776). </a:t>
            </a:r>
            <a:endParaRPr lang="en-US" sz="2000" dirty="0" smtClean="0">
              <a:solidFill>
                <a:srgbClr val="FF0000"/>
              </a:solidFill>
              <a:latin typeface="Bodoni MT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Bodoni MT" pitchFamily="18" charset="0"/>
              </a:rPr>
              <a:t>Are women included in the Rights of Man??? Let’s got to p. 197 in text.</a:t>
            </a:r>
            <a:endParaRPr lang="en-US" sz="2000" dirty="0">
              <a:solidFill>
                <a:schemeClr val="tx1"/>
              </a:solidFill>
              <a:latin typeface="Bodoni MT" pitchFamily="18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Bodoni MT" pitchFamily="18" charset="0"/>
            </a:endParaRPr>
          </a:p>
        </p:txBody>
      </p:sp>
      <p:pic>
        <p:nvPicPr>
          <p:cNvPr id="31746" name="Picture 2" descr="https://jspivey.wikispaces.com/file/view/Declaration-of-the-Rights-of-Man-and-Citizen-1789-French-School-301750.jpg/42582207/Declaration-of-the-Rights-of-Man-and-Citizen-1789-French-School-30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200400" cy="4953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smtClean="0"/>
              <a:t>Stage Three-Legislative Assembly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4864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Liberals (D)	</a:t>
            </a:r>
            <a:r>
              <a:rPr lang="en-US" dirty="0"/>
              <a:t> </a:t>
            </a:r>
            <a:r>
              <a:rPr lang="en-US" dirty="0" smtClean="0"/>
              <a:t>                      Moderates	</a:t>
            </a:r>
            <a:r>
              <a:rPr lang="en-US" dirty="0"/>
              <a:t> </a:t>
            </a:r>
            <a:r>
              <a:rPr lang="en-US" dirty="0" smtClean="0"/>
              <a:t>        Conservatives ( R 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9600" y="1375012"/>
            <a:ext cx="3962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62000" y="1371600"/>
            <a:ext cx="3657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627284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RADICALS (Jacobins)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Opposed  monarchy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Made up of peasants, intellectuals, urban working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bg1"/>
                </a:solidFill>
              </a:rPr>
              <a:t>Sans Culottes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Jacbobins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1638234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Wanted some change but not as much as Radicals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Made up of Bourgeoisie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Girondins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1674674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CONSERVATIVES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Wanted a limited monarchy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Made up of Bourgeoisie and some nobility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419600" y="5029200"/>
            <a:ext cx="4191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04800" y="5029200"/>
            <a:ext cx="4114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71872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4500" b="1" dirty="0">
                <a:solidFill>
                  <a:srgbClr val="FF0000"/>
                </a:solidFill>
                <a:latin typeface="Bodoni MT" pitchFamily="18" charset="0"/>
              </a:rPr>
              <a:t>Austria and Prussia (old Germany, Poland, Latvia, Lithuania…) want to preserve monarchy. They insist that the French put Louis back in charge.</a:t>
            </a:r>
          </a:p>
          <a:p>
            <a:pPr>
              <a:buFont typeface="Wingdings" pitchFamily="2" charset="2"/>
              <a:buChar char="Ø"/>
            </a:pPr>
            <a:endParaRPr lang="en-US" sz="45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500" b="1" dirty="0">
                <a:solidFill>
                  <a:srgbClr val="FF0000"/>
                </a:solidFill>
                <a:latin typeface="Bodoni MT" pitchFamily="18" charset="0"/>
              </a:rPr>
              <a:t>Why are they interested in France retaining a monarchy</a:t>
            </a:r>
            <a:r>
              <a:rPr lang="en-US" sz="4500" b="1" dirty="0" smtClean="0">
                <a:solidFill>
                  <a:srgbClr val="FF0000"/>
                </a:solidFill>
                <a:latin typeface="Bodoni MT" pitchFamily="18" charset="0"/>
              </a:rPr>
              <a:t>?</a:t>
            </a:r>
          </a:p>
          <a:p>
            <a:pPr marL="109728" indent="0">
              <a:buNone/>
            </a:pPr>
            <a:endParaRPr lang="en-US" sz="45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500" b="1" dirty="0">
                <a:solidFill>
                  <a:srgbClr val="FF0000"/>
                </a:solidFill>
                <a:latin typeface="Bodoni MT" pitchFamily="18" charset="0"/>
              </a:rPr>
              <a:t>Because if the French Monarchy falls they fear what could happen to them as well.  Domino Theory</a:t>
            </a:r>
            <a:r>
              <a:rPr lang="en-US" sz="4500" b="1" dirty="0" smtClean="0">
                <a:solidFill>
                  <a:srgbClr val="FF0000"/>
                </a:solidFill>
                <a:latin typeface="Bodoni MT" pitchFamily="18" charset="0"/>
              </a:rPr>
              <a:t>!!!</a:t>
            </a:r>
          </a:p>
          <a:p>
            <a:pPr>
              <a:buFont typeface="Wingdings" pitchFamily="2" charset="2"/>
              <a:buChar char="Ø"/>
            </a:pPr>
            <a:r>
              <a:rPr lang="en-US" sz="4500" b="1" dirty="0">
                <a:latin typeface="Bodoni MT" pitchFamily="18" charset="0"/>
              </a:rPr>
              <a:t>Legislative assembly responds to these foreign monarch demands by declaring war on Austria (Prussia joins Austria later in the war against the French people).</a:t>
            </a:r>
          </a:p>
          <a:p>
            <a:pPr>
              <a:buFont typeface="Wingdings" pitchFamily="2" charset="2"/>
              <a:buChar char="Ø"/>
            </a:pPr>
            <a:endParaRPr lang="en-US" sz="4500" b="1" dirty="0"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500" b="1" dirty="0">
                <a:latin typeface="Bodoni MT" pitchFamily="18" charset="0"/>
              </a:rPr>
              <a:t>The war did not start out well for the French.   Thus, the Prussian commander threatened to destroy Paris if the revolutionaries harmed any member of the French Royal family.</a:t>
            </a:r>
          </a:p>
          <a:p>
            <a:pPr>
              <a:buFont typeface="Wingdings" pitchFamily="2" charset="2"/>
              <a:buChar char="Ø"/>
            </a:pPr>
            <a:endParaRPr lang="en-US" sz="4500" b="1" dirty="0"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500" b="1" dirty="0">
                <a:latin typeface="Bodoni MT" pitchFamily="18" charset="0"/>
              </a:rPr>
              <a:t>Outraged by this statement, 20,000 men and women invaded the </a:t>
            </a:r>
            <a:r>
              <a:rPr lang="en-US" sz="4500" b="1" u="sng" dirty="0">
                <a:latin typeface="Bodoni MT" pitchFamily="18" charset="0"/>
              </a:rPr>
              <a:t>Tuileries</a:t>
            </a:r>
            <a:r>
              <a:rPr lang="en-US" sz="4500" b="1" dirty="0">
                <a:latin typeface="Bodoni MT" pitchFamily="18" charset="0"/>
              </a:rPr>
              <a:t>, the royal palace where Louis and his family were staying.  The mob brutally massacres the Swiss guard of 900 men and imprison the Royal family.</a:t>
            </a:r>
          </a:p>
          <a:p>
            <a:pPr>
              <a:buFont typeface="Wingdings" pitchFamily="2" charset="2"/>
              <a:buChar char="Ø"/>
            </a:pPr>
            <a:endParaRPr lang="en-US" sz="45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4500" b="1" dirty="0">
                <a:solidFill>
                  <a:srgbClr val="FF0000"/>
                </a:solidFill>
                <a:latin typeface="Bodoni MT" pitchFamily="18" charset="0"/>
              </a:rPr>
              <a:t>See p. 199 for a voice from the past.</a:t>
            </a:r>
          </a:p>
          <a:p>
            <a:pPr>
              <a:buFont typeface="Wingdings" pitchFamily="2" charset="2"/>
              <a:buChar char="Ø"/>
            </a:pPr>
            <a:endParaRPr lang="en-US" sz="4500" b="1" dirty="0">
              <a:solidFill>
                <a:srgbClr val="FF0000"/>
              </a:solidFill>
              <a:latin typeface="Bodoni MT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Wheels are coming off the Royal Carriage….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29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Faced with the threat of the Parisian radicals, the Legislative Assembly gives up the idea of a limited monarchy.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1791, Constitution is passed (4 years after US)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They depose the king (removed from throne) and dissolve the Legislative Assembly (the name has changed twice already).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The new governing body is going to be called the </a:t>
            </a:r>
            <a:r>
              <a:rPr lang="en-US" sz="2000" b="1" dirty="0" smtClean="0">
                <a:solidFill>
                  <a:srgbClr val="FF0000"/>
                </a:solidFill>
              </a:rPr>
              <a:t>National Convention</a:t>
            </a:r>
            <a:r>
              <a:rPr lang="en-US" sz="2000" b="1" dirty="0" smtClean="0"/>
              <a:t>.  </a:t>
            </a:r>
            <a:r>
              <a:rPr lang="en-US" sz="2000" dirty="0" smtClean="0"/>
              <a:t>It is made up of radical leaders from the Jacobin Club.  They </a:t>
            </a:r>
            <a:r>
              <a:rPr lang="en-US" sz="2200" dirty="0" smtClean="0"/>
              <a:t>supported a REPUBLIC.</a:t>
            </a:r>
          </a:p>
          <a:p>
            <a:r>
              <a:rPr lang="en-US" sz="2200" u="sng" dirty="0" smtClean="0"/>
              <a:t>3 Main Players/Leaders:</a:t>
            </a:r>
          </a:p>
          <a:p>
            <a:pPr lvl="1"/>
            <a:r>
              <a:rPr lang="en-US" sz="2000" u="sng" dirty="0" smtClean="0">
                <a:solidFill>
                  <a:srgbClr val="FF0000"/>
                </a:solidFill>
              </a:rPr>
              <a:t>Maximilien </a:t>
            </a:r>
            <a:r>
              <a:rPr lang="en-US" u="sng" dirty="0" smtClean="0">
                <a:solidFill>
                  <a:srgbClr val="FF0000"/>
                </a:solidFill>
              </a:rPr>
              <a:t>Robespierre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– “The Incorruptible”</a:t>
            </a:r>
          </a:p>
          <a:p>
            <a:pPr lvl="1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u="sng" dirty="0" smtClean="0">
                <a:solidFill>
                  <a:srgbClr val="FF0000"/>
                </a:solidFill>
              </a:rPr>
              <a:t>Jean Paul </a:t>
            </a:r>
            <a:r>
              <a:rPr lang="en-US" u="sng" dirty="0" smtClean="0">
                <a:solidFill>
                  <a:srgbClr val="FF0000"/>
                </a:solidFill>
              </a:rPr>
              <a:t>Marat </a:t>
            </a:r>
            <a:r>
              <a:rPr lang="en-US" sz="2000" dirty="0" smtClean="0">
                <a:solidFill>
                  <a:srgbClr val="FF0000"/>
                </a:solidFill>
              </a:rPr>
              <a:t>– writer for a radical </a:t>
            </a:r>
          </a:p>
          <a:p>
            <a:pPr lvl="1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			newspaper (“Friend of the People”)</a:t>
            </a:r>
          </a:p>
          <a:p>
            <a:pPr lvl="1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u="sng" dirty="0" smtClean="0">
                <a:solidFill>
                  <a:srgbClr val="FF0000"/>
                </a:solidFill>
              </a:rPr>
              <a:t>George </a:t>
            </a:r>
            <a:r>
              <a:rPr lang="en-US" u="sng" dirty="0" smtClean="0">
                <a:solidFill>
                  <a:srgbClr val="FF0000"/>
                </a:solidFill>
              </a:rPr>
              <a:t>Danton </a:t>
            </a:r>
            <a:r>
              <a:rPr lang="en-US" sz="2000" dirty="0" smtClean="0">
                <a:solidFill>
                  <a:srgbClr val="FF0000"/>
                </a:solidFill>
              </a:rPr>
              <a:t>- great orator</a:t>
            </a:r>
          </a:p>
          <a:p>
            <a:pPr marL="393192" lvl="1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(part of Robespierre’s inner circle)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u="sng" dirty="0" smtClean="0"/>
              <a:t>Stage Four-National Convention</a:t>
            </a:r>
            <a:endParaRPr lang="en-US" u="sng" dirty="0"/>
          </a:p>
        </p:txBody>
      </p:sp>
      <p:pic>
        <p:nvPicPr>
          <p:cNvPr id="6" name="Picture 5" descr="225px-Robespier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4650" y="3200400"/>
            <a:ext cx="1028700" cy="1339596"/>
          </a:xfrm>
          <a:prstGeom prst="rect">
            <a:avLst/>
          </a:prstGeom>
        </p:spPr>
      </p:pic>
      <p:pic>
        <p:nvPicPr>
          <p:cNvPr id="7" name="Picture 6" descr="mar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4943475"/>
            <a:ext cx="1211179" cy="1676400"/>
          </a:xfrm>
          <a:prstGeom prst="rect">
            <a:avLst/>
          </a:prstGeom>
        </p:spPr>
      </p:pic>
      <p:pic>
        <p:nvPicPr>
          <p:cNvPr id="8" name="Picture 7" descr="26305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486400"/>
            <a:ext cx="824345" cy="11334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45879"/>
            <a:ext cx="8229600" cy="53340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REIGN OF TERROR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u="sng" dirty="0" smtClean="0"/>
              <a:t>Stage Four-National Convention</a:t>
            </a:r>
            <a:endParaRPr lang="en-US" u="sng" dirty="0"/>
          </a:p>
        </p:txBody>
      </p:sp>
      <p:sp>
        <p:nvSpPr>
          <p:cNvPr id="4" name="Rectangle 3"/>
          <p:cNvSpPr/>
          <p:nvPr/>
        </p:nvSpPr>
        <p:spPr>
          <a:xfrm>
            <a:off x="54591" y="1371600"/>
            <a:ext cx="60198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/>
              <a:t>“The first maxim of our politics ought to be to lead the people by means of reason and the enemies of the people by terror.”          ~Robespierre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Goal: </a:t>
            </a:r>
            <a:r>
              <a:rPr lang="en-US" b="1" dirty="0" smtClean="0">
                <a:solidFill>
                  <a:srgbClr val="FF0000"/>
                </a:solidFill>
              </a:rPr>
              <a:t>use terror to enforce the Republic’s virtues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Committee of Public Safety (12 man panel)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sz="1600" dirty="0" smtClean="0"/>
              <a:t>created and lead by Robespierre…dictator-like</a:t>
            </a:r>
          </a:p>
          <a:p>
            <a:pPr>
              <a:buNone/>
            </a:pPr>
            <a:r>
              <a:rPr lang="en-US" sz="1600" dirty="0" smtClean="0"/>
              <a:t>-seek out enemies of the Republic</a:t>
            </a:r>
          </a:p>
          <a:p>
            <a:pPr>
              <a:buNone/>
            </a:pPr>
            <a:r>
              <a:rPr lang="en-US" sz="1600" dirty="0" smtClean="0"/>
              <a:t>-try and execute enemies of the Republic  in</a:t>
            </a:r>
          </a:p>
          <a:p>
            <a:pPr>
              <a:buNone/>
            </a:pPr>
            <a:r>
              <a:rPr lang="en-US" sz="1600" dirty="0" smtClean="0"/>
              <a:t>		an equal manner</a:t>
            </a:r>
          </a:p>
          <a:p>
            <a:pPr>
              <a:buNone/>
            </a:pPr>
            <a:r>
              <a:rPr lang="en-US" sz="1600" dirty="0" smtClean="0"/>
              <a:t>-</a:t>
            </a:r>
            <a:r>
              <a:rPr lang="en-US" sz="1600" dirty="0" smtClean="0">
                <a:solidFill>
                  <a:srgbClr val="FF0000"/>
                </a:solidFill>
              </a:rPr>
              <a:t>40,ooo executed by the guillotine alone; mostly 3</a:t>
            </a:r>
            <a:r>
              <a:rPr lang="en-US" sz="1600" baseline="30000" dirty="0" smtClean="0">
                <a:solidFill>
                  <a:srgbClr val="FF0000"/>
                </a:solidFill>
              </a:rPr>
              <a:t>rd</a:t>
            </a:r>
            <a:r>
              <a:rPr lang="en-US" sz="1600" dirty="0" smtClean="0">
                <a:solidFill>
                  <a:srgbClr val="FF0000"/>
                </a:solidFill>
              </a:rPr>
              <a:t> Estate</a:t>
            </a:r>
          </a:p>
          <a:p>
            <a:pPr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u="sng" dirty="0" smtClean="0"/>
              <a:t>Infamous executions :</a:t>
            </a:r>
          </a:p>
          <a:p>
            <a:pPr>
              <a:buNone/>
            </a:pPr>
            <a:r>
              <a:rPr lang="en-US" dirty="0" smtClean="0"/>
              <a:t>Louis XVI-King of France </a:t>
            </a:r>
          </a:p>
          <a:p>
            <a:pPr>
              <a:buNone/>
            </a:pPr>
            <a:r>
              <a:rPr lang="en-US" dirty="0" smtClean="0"/>
              <a:t>Marie Antoinette-Queen of France</a:t>
            </a:r>
          </a:p>
          <a:p>
            <a:pPr>
              <a:buNone/>
            </a:pPr>
            <a:r>
              <a:rPr lang="en-US" dirty="0" smtClean="0"/>
              <a:t>George Danton-a leader of National Convention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225px-Robespier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914400"/>
            <a:ext cx="2133600" cy="2743200"/>
          </a:xfrm>
          <a:prstGeom prst="rect">
            <a:avLst/>
          </a:prstGeom>
        </p:spPr>
      </p:pic>
      <p:pic>
        <p:nvPicPr>
          <p:cNvPr id="2050" name="Picture 2" descr="http://www.toonpool.com/user/997/files/king_louis_robespierre_278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64101"/>
            <a:ext cx="3352800" cy="23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1143000"/>
            <a:ext cx="4419600" cy="1067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doni MT" pitchFamily="18" charset="0"/>
              </a:rPr>
              <a:t>Radicals Execute the King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48000"/>
            <a:ext cx="77724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National Convention reduces Louis XVI’s role from that of a king to that of a common citizen and prisoner.</a:t>
            </a:r>
            <a:br>
              <a:rPr lang="en-US" dirty="0" smtClean="0">
                <a:solidFill>
                  <a:schemeClr val="tx1"/>
                </a:solidFill>
                <a:latin typeface="Bodoni MT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Guided by Jacobins, the Convention tried Louis for treason and found him guilty.</a:t>
            </a:r>
            <a:br>
              <a:rPr lang="en-US" dirty="0" smtClean="0">
                <a:solidFill>
                  <a:schemeClr val="tx1"/>
                </a:solidFill>
                <a:latin typeface="Bodoni MT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Louis is beheaded by the guillotine.</a:t>
            </a:r>
            <a:endParaRPr lang="en-US" dirty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6324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**</a:t>
            </a:r>
            <a:endParaRPr lang="en-US" b="1" dirty="0"/>
          </a:p>
        </p:txBody>
      </p:sp>
      <p:pic>
        <p:nvPicPr>
          <p:cNvPr id="13314" name="Picture 2" descr="https://burell9history.wikispaces.com/space/showimage/Execution-of-Louis-XV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0"/>
            <a:ext cx="3886200" cy="2819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algn="ctr"/>
            <a:r>
              <a:rPr u="sng" dirty="0" smtClean="0">
                <a:solidFill>
                  <a:schemeClr val="bg1"/>
                </a:solidFill>
              </a:rPr>
              <a:t>Execution of Louis XVI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Louis XVI-King of France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Executed Jan 21, 1793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Said to have cried like a baby as he climbed the scaffolding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Symbolic event signifying the emergence of a true radical republic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coolrisk.com/files/coolrisk/cartoons/guillotine_safe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800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u="sng" dirty="0" smtClean="0">
                <a:solidFill>
                  <a:schemeClr val="bg1"/>
                </a:solidFill>
              </a:rPr>
              <a:t>Execution of Marie Antoinette	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Marie Antoinette- Queen of France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Executed on Oct. 16, 1793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Was never liked by the people of France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Was executed as a traitor for conspiring against France with her brother the Emperor of Austria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Was said to have been very stoic on the scaffolding.  Accidentally, she stepped on the executioner’s foot and said “Excuse me, sir”.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32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75713"/>
            <a:ext cx="4059238" cy="266857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067762"/>
          </a:xfrm>
        </p:spPr>
        <p:txBody>
          <a:bodyPr/>
          <a:lstStyle/>
          <a:p>
            <a:r>
              <a:rPr lang="en-US" i="1" dirty="0" smtClean="0">
                <a:latin typeface="Bodoni MT" pitchFamily="18" charset="0"/>
              </a:rPr>
              <a:t>Would you join the mob??</a:t>
            </a:r>
            <a:endParaRPr lang="en-US" i="1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7772400" cy="1199704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Go to p. 192, look a the picture, and answer the questions.</a:t>
            </a:r>
            <a:endParaRPr lang="en-US" dirty="0">
              <a:latin typeface="Bodoni MT" pitchFamily="18" charset="0"/>
            </a:endParaRPr>
          </a:p>
        </p:txBody>
      </p:sp>
      <p:pic>
        <p:nvPicPr>
          <p:cNvPr id="14340" name="Picture 4" descr="http://www.xtimeline.com/__UserPic_Large/3157/ELT200711080806005898630.JPG"/>
          <p:cNvPicPr>
            <a:picLocks noChangeAspect="1" noChangeArrowheads="1"/>
          </p:cNvPicPr>
          <p:nvPr/>
        </p:nvPicPr>
        <p:blipFill>
          <a:blip r:embed="rId3" cstate="print">
            <a:lum bright="-9000" contrast="19000"/>
          </a:blip>
          <a:srcRect/>
          <a:stretch>
            <a:fillRect/>
          </a:stretch>
        </p:blipFill>
        <p:spPr bwMode="auto">
          <a:xfrm>
            <a:off x="2286000" y="1600200"/>
            <a:ext cx="4743770" cy="32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b="0" u="sng" dirty="0" smtClean="0">
                <a:solidFill>
                  <a:srgbClr val="FF0000"/>
                </a:solidFill>
              </a:rPr>
              <a:t>Murder of Jean Paul Marat</a:t>
            </a:r>
            <a:endParaRPr lang="en-US" b="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Jean Paul Marat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Writer and publisher of “The Friend of the People”.</a:t>
            </a:r>
          </a:p>
          <a:p>
            <a:pPr lvl="1"/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Murdered by Charlotte Corday in his medicinal bath tub on July 13, 1793.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She was appalled by the brutality that was going on in Paris (she was from a small town outside of Paris).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She thinks Marat is fully responsible for the all of the senseless killing and </a:t>
            </a:r>
            <a:r>
              <a:rPr lang="en-US" sz="2000" dirty="0">
                <a:solidFill>
                  <a:schemeClr val="bg1"/>
                </a:solidFill>
              </a:rPr>
              <a:t>w</a:t>
            </a:r>
            <a:r>
              <a:rPr lang="en-US" sz="2000" dirty="0" smtClean="0">
                <a:solidFill>
                  <a:schemeClr val="bg1"/>
                </a:solidFill>
              </a:rPr>
              <a:t>anted an end to the violence.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french-revolution-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26283" y="1371600"/>
            <a:ext cx="3810000" cy="2857500"/>
          </a:xfrm>
        </p:spPr>
      </p:pic>
      <p:pic>
        <p:nvPicPr>
          <p:cNvPr id="1026" name="Picture 2" descr="http://upload.wikimedia.org/wikipedia/commons/thumb/6/6c/Michelangelo%27s_Pieta_5450_cut_out_black.jpg/640px-Michelangelo%27s_Pieta_5450_cut_out_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2514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Guillotine PPT and video clip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74" name="Picture 2" descr="Stock Photo - guillotine. fotosearch &#10;- search stock &#10;photos, pictures, &#10;wall murals, images, &#10;and photo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548931"/>
            <a:ext cx="1453112" cy="21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oonpool.com/user/589/files/haircut_and_shave_666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8576"/>
            <a:ext cx="3762375" cy="45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rtoonstock.com/newscartoons/cartoonists/bfr/lowres/bfrn115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87" y="1280886"/>
            <a:ext cx="3471313" cy="43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59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7772400" cy="839162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Bodoni MT" pitchFamily="18" charset="0"/>
              </a:rPr>
              <a:t>The End of the </a:t>
            </a:r>
            <a:r>
              <a:rPr lang="en-US" u="sng" smtClean="0">
                <a:latin typeface="Bodoni MT" pitchFamily="18" charset="0"/>
              </a:rPr>
              <a:t>Reign of Terror</a:t>
            </a:r>
            <a:endParaRPr lang="en-US" u="sng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7772400" cy="3352800"/>
          </a:xfrm>
        </p:spPr>
        <p:txBody>
          <a:bodyPr>
            <a:normAutofit fontScale="700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Great Fear (wave of panic after Storming of the Bastille) – Reign of Terror – Great Terror is time within the  Reign of Terror 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  <a:latin typeface="Bodoni MT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latin typeface="Bodoni MT" pitchFamily="18" charset="0"/>
              </a:rPr>
              <a:t>During the 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Great Terror </a:t>
            </a:r>
            <a:r>
              <a:rPr lang="en-US" dirty="0" smtClean="0">
                <a:latin typeface="Bodoni MT" pitchFamily="18" charset="0"/>
              </a:rPr>
              <a:t>(the last few months) thousands were sent to death on the flimsiest of charges. </a:t>
            </a:r>
            <a:r>
              <a:rPr lang="en-US" sz="2100" i="1" dirty="0" smtClean="0">
                <a:latin typeface="Bodoni MT" pitchFamily="18" charset="0"/>
              </a:rPr>
              <a:t>Example-a tavern keeper was executed because he sold sour wine to the defenders of the country.</a:t>
            </a:r>
            <a:br>
              <a:rPr lang="en-US" sz="2100" i="1" dirty="0" smtClean="0">
                <a:latin typeface="Bodoni MT" pitchFamily="18" charset="0"/>
              </a:rPr>
            </a:br>
            <a:endParaRPr lang="en-US" sz="2100" i="1" dirty="0" smtClean="0">
              <a:latin typeface="Bodoni MT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latin typeface="Bodoni MT" pitchFamily="18" charset="0"/>
              </a:rPr>
              <a:t> The National Convention knew that none of them were safe from </a:t>
            </a:r>
            <a:r>
              <a:rPr lang="en-US" sz="2800" dirty="0" smtClean="0">
                <a:solidFill>
                  <a:srgbClr val="FF0000"/>
                </a:solidFill>
                <a:latin typeface="Bodoni MT" pitchFamily="18" charset="0"/>
              </a:rPr>
              <a:t>Robespierre</a:t>
            </a:r>
            <a:r>
              <a:rPr lang="en-US" sz="2800" dirty="0" smtClean="0">
                <a:latin typeface="Bodoni MT" pitchFamily="18" charset="0"/>
              </a:rPr>
              <a:t>. To save themselves, they turned on him (Shouting: “Down with the tyrant”), </a:t>
            </a:r>
            <a:r>
              <a:rPr lang="en-US" sz="2800" dirty="0" smtClean="0">
                <a:solidFill>
                  <a:srgbClr val="FF0000"/>
                </a:solidFill>
                <a:latin typeface="Bodoni MT" pitchFamily="18" charset="0"/>
              </a:rPr>
              <a:t>demanded his arrest</a:t>
            </a:r>
            <a:r>
              <a:rPr lang="en-US" sz="2800" dirty="0" smtClean="0">
                <a:latin typeface="Bodoni MT" pitchFamily="18" charset="0"/>
              </a:rPr>
              <a:t>, and beheaded him.</a:t>
            </a:r>
            <a:br>
              <a:rPr lang="en-US" sz="2800" dirty="0" smtClean="0">
                <a:latin typeface="Bodoni MT" pitchFamily="18" charset="0"/>
              </a:rPr>
            </a:br>
            <a:endParaRPr lang="en-US" sz="2800" dirty="0" smtClean="0">
              <a:latin typeface="Bodoni MT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latin typeface="Bodoni MT" pitchFamily="18" charset="0"/>
              </a:rPr>
              <a:t> The </a:t>
            </a:r>
            <a:r>
              <a:rPr lang="en-US" sz="2800" dirty="0" smtClean="0">
                <a:solidFill>
                  <a:srgbClr val="FF0000"/>
                </a:solidFill>
                <a:latin typeface="Bodoni MT" pitchFamily="18" charset="0"/>
              </a:rPr>
              <a:t>Reign of Terror</a:t>
            </a:r>
            <a:r>
              <a:rPr lang="en-US" sz="2800" dirty="0" smtClean="0">
                <a:latin typeface="Bodoni MT" pitchFamily="18" charset="0"/>
              </a:rPr>
              <a:t>, the radical phase of the French Revolution, </a:t>
            </a:r>
            <a:r>
              <a:rPr lang="en-US" sz="2800" u="sng" dirty="0" smtClean="0">
                <a:solidFill>
                  <a:srgbClr val="FF0000"/>
                </a:solidFill>
                <a:latin typeface="Bodoni MT" pitchFamily="18" charset="0"/>
              </a:rPr>
              <a:t>was over when Robespierre lost his head</a:t>
            </a:r>
            <a:r>
              <a:rPr lang="en-US" sz="2800" dirty="0" smtClean="0">
                <a:latin typeface="Bodoni MT" pitchFamily="18" charset="0"/>
              </a:rPr>
              <a:t>, July 28, 1794. </a:t>
            </a:r>
            <a:endParaRPr lang="en-US" sz="2800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772400" cy="915362"/>
          </a:xfrm>
        </p:spPr>
        <p:txBody>
          <a:bodyPr/>
          <a:lstStyle/>
          <a:p>
            <a:r>
              <a:rPr lang="en-US" u="sng" dirty="0" smtClean="0">
                <a:latin typeface="Bodoni MT" pitchFamily="18" charset="0"/>
              </a:rPr>
              <a:t>Stage 5 - A New Government</a:t>
            </a:r>
            <a:endParaRPr lang="en-US" u="sng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153400" cy="3505200"/>
          </a:xfrm>
        </p:spPr>
        <p:txBody>
          <a:bodyPr>
            <a:normAutofit fontScale="62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French public opinion shifted dramatically to the right after </a:t>
            </a:r>
            <a:r>
              <a:rPr lang="en-US" dirty="0" err="1" smtClean="0">
                <a:solidFill>
                  <a:schemeClr val="tx1"/>
                </a:solidFill>
                <a:latin typeface="Bodoni MT" pitchFamily="18" charset="0"/>
              </a:rPr>
              <a:t>Robespierre’s</a:t>
            </a: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death. </a:t>
            </a:r>
            <a:r>
              <a:rPr lang="en-US" i="1" dirty="0" smtClean="0">
                <a:solidFill>
                  <a:schemeClr val="tx1"/>
                </a:solidFill>
                <a:latin typeface="Bodoni MT" pitchFamily="18" charset="0"/>
              </a:rPr>
              <a:t>People of all classes had grown weary of the Terror.</a:t>
            </a:r>
            <a:br>
              <a:rPr lang="en-US" i="1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i="1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Moderate leaders in the National Convention drafted a new plan of government.</a:t>
            </a:r>
            <a:br>
              <a:rPr lang="en-US" dirty="0" smtClean="0">
                <a:solidFill>
                  <a:schemeClr val="tx1"/>
                </a:solidFill>
                <a:latin typeface="Bodoni MT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The third government since 1789</a:t>
            </a: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, the new constitution placed power firmly in the hands of the upper middle class and called for a 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two-house legislature and an executive body of five men, known as the </a:t>
            </a:r>
            <a:r>
              <a:rPr lang="en-US" b="1" i="1" dirty="0" smtClean="0">
                <a:solidFill>
                  <a:srgbClr val="FF0000"/>
                </a:solidFill>
                <a:latin typeface="Bodoni MT" pitchFamily="18" charset="0"/>
              </a:rPr>
              <a:t>Directory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. </a:t>
            </a: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odoni MT" pitchFamily="18" charset="0"/>
              </a:rPr>
            </a:br>
            <a:endParaRPr lang="en-US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These directors were moderates, not revolutionary idealists (didn’t represent the will of the people).  Despite their corruption, they gave their troubled country a period of order.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Bodoni MT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latin typeface="Berlin Sans FB" pitchFamily="34" charset="0"/>
              </a:rPr>
              <a:t>The Directory chose</a:t>
            </a:r>
            <a:r>
              <a:rPr lang="en-US" b="1" dirty="0" smtClean="0">
                <a:latin typeface="Berlin Sans FB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Berlin Sans FB" pitchFamily="34" charset="0"/>
              </a:rPr>
              <a:t>Napoleon Bonaparte</a:t>
            </a:r>
            <a:r>
              <a:rPr lang="en-US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US" dirty="0" smtClean="0">
                <a:latin typeface="Berlin Sans FB" pitchFamily="34" charset="0"/>
              </a:rPr>
              <a:t>as the general for France’s armies.  He is regarded by many historians as the greatest military strategist of all time. </a:t>
            </a:r>
            <a:endParaRPr lang="en-US" dirty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10242" name="AutoShape 2" descr="data:image/jpg;base64,/9j/4AAQSkZJRgABAQAAAQABAAD/2wBDAAkGBwgHBgkIBwgKCgkLDRYPDQwMDRsUFRAWIB0iIiAdHx8kKDQsJCYxJx8fLT0tMTU3Ojo6Iys/RD84QzQ5Ojf/2wBDAQoKCg0MDRoPDxo3JR8lNzc3Nzc3Nzc3Nzc3Nzc3Nzc3Nzc3Nzc3Nzc3Nzc3Nzc3Nzc3Nzc3Nzc3Nzc3Nzc3Nzf/wAARCABeAEQDASIAAhEBAxEB/8QAHAAAAgMBAQEBAAAAAAAAAAAABQYAAwQCAQcI/8QANxAAAgECBAMGBAQFBQAAAAAAAQIDBBEABRIhMUFRBhMiYXGRFDKBsaHR4fAVI0KTwSRSVJKy/8QAGQEAAwEBAQAAAAAAAAAAAAAAAgMEAQUA/8QAJBEAAgIDAAIBBAMAAAAAAAAAAQIAEQMSITFBBBNCUWEigfD/2gAMAwEAAhEDEQA/AHIVkViWSRQOJADgf9b4ujeNwCjBgeBBuDgZLkOg6qWYqw4WbFEqV1EC7apOrD5vyP1xxV+S4Pm50j8dCOchpwtjdRb0GMjBHYAon1UYxUGZioIWZgTY72tYjjf3Hv5E40zq7lDEzAq4LBeJF98Ur8gHnuJbCwP6nphh3BhjI80GKXgiIstJD6mMY8pq9GJWYEXkKKxt9L9N9vbG5lAthyspFxJRlNGDGy6Bzd4YSOgjW32x18BSf8WD+0v5Y7r6+GjmWFhqla1o1Yajc2GxOKqTNaSqZY1Yo7fKG5+hwaZUb3BbGw7U4egpAx/0lN/ZX8sTBBwL7j8MTG7rM1M6qawUwDSM1iwUkKW0k8L24Y8qagSZb8THOhjcAKQNRJJsBa4N98Cs/lpqSMvPLOokIukZJ7y21gD4b8uGFyXtBWFoYQ606pJrWNYQpR1Fgd+G5HP3xzl+IAey0/IJFibs8oK/Kqou9RToJBcqsuo7A3JVidrX3xipO0OYQTRipdXp4zZyF3ta9t99Q2588Ac1rKmsqpKiWVmdju4DHUR5nGURVDxsA0jBfE6k3CnztzxWMKlaaIOVgbEbM8qIcxmeopDeGIhWfddbW+YLxFhxPp640S5/V0+URy1DKam7CJiN25Bj6fjt1wu5Z8fT0KymSR6cSn+Ve6fe29zcY159Sd7J8Q0okjZF0qLKYx5L+zgdQKxHx/uTekHIPMremqYmhzKbu5GYFijzqHkvcXte9vUY8yN8yqJJGp6ZqmLVdlZgApPQk7fpg82YJmGVxw0YpoFeMAd1YPGALODttvfmNjzxXktVDkTvSVFNVuktnS9Od7C3h5m+3EDhjDlHQw7DGIgBlPIair6tIkV6VtQG+qRCR5XDb+uJikdpsmtaSCeJxsUeMAjEwGwH2mHq35EsqZKqqnptUL00UkoRCzgOdi1yu4Hy2AO+/LFWfUET1UVXUxCaI+B1sSR0II3B+/DiRjf3aZnTzQukkUisFdeDxtxBBH0IIxqymhmzOinjqIzJJCximt4Q5HMeoIPlfDM6ErY8yfC4DUfEWU7A1eYHvctzBPhGIAZ18QB6EccMMWS0uTZX/C0hWWNrtNNPYAm25IG9rdN/vgvT1a5VEKGqQqguYzYhrE/1WFjuePPATtHT0Uk0bVdQsS2JVJHBJ+l9+X6YTudQCY7UbE1FWompIKWSQTpUyREiMJTsLdbG+lR52J9DvgTmJNbJBo/l06RREkm5PL7gjr0xpzOrgND8BQRa6ieXUxRSXNhsOnXYX/zivsvTVNVW6Fspgc7uPkPAm3UDYevrgidV+p+JqrsdIx5TkglSNqlXi2ukKkqyr1Nj4b2G2588Ac2yDMosxk+EimSmJ20yfjYm5x9AiqKXL43Dl3YDxBFLt9bAnAPMe1OTAOhc96P6WiZSPcYkxZcpbYduUNjStTyLqxU9Iohmy55pF+aRo2u2JgXV11JJUO6POoJ4K9x+OJi8YyRZuAciA1yfSJ6OXUtVSVSRVGnSVc3SVehFwetiOFzxvjYM6zikRYoaOIoviOmUsB14xi/Xa+CtNklSaVbxKpIvoJP7vjFUp8Me6qYpRpHhR5PDfyPP3wpzkU/qIxqhEoqcwkzKgNU9NVCRAbKoVd+gLccJWZZsq1jGrgnLEgysZUMrrb5FMd9P7254MZhWsaZoaqpTvHuIoAxZSOHia5NgLmwP3wn1zVE0opr641BK64RHq1c9uN/PHkVSf5Q2JXxOKDPaJc5FRJRLT0kerRGyFyb3Kkk/T777WZ8wzTLE7Py5nRrJFXVABmdXIJN7e2/Eb7YVJslr6hl8CzVJewRXu3Gwvfb8cPVJlc8+XtltfRTz0EZa8sUB1a7WIXy20+3TDWVGqotdhfexOqu11R8MIqObuFAO0S23633N/MnAOPMq6rqIDmk809KzeIuuqw52OD/aDLKHKKmMiCQQMDdZ4V18T+nvgVmFVBNHFHSraLl4dNuPLDwuP7VqLtwbLTM8RhdkjIeMHwNxuOWJi6iVkiICBvFe5xMMBMH+5+hpOz2WhSTFJc3uTUSX/wDWF3OOzcCsWpoqiRRwR6uZlv6az9sN1ZK3dGxC+eAmZVKRU+0pv1vhOSqqbju4kV2RVCKsNNCXlaMoRwUdLkm5t/jHEvZSkoKEy1ry11QdLMryHRcdFvvbqfbB16xxRPJRp3svPxbsfXHzzOM3zWWremrO+ikLW0A2Avw3xz1L5G1Q0BLTqg2YQhDWxTPTq8A0RVyyStqtpUcEFjt6XGNNX2zlgkqJUCBQ1lk5qbWAHXa9r3523wsTSNQ0TwVM0Kqzd6yli0hIt4QARx+nPfC9UzyVszSlbKDdVPAX+5xbiwm/PJO+Za8dM11ubVeZzu87SSu5tqckt5AfvfBGDKqxjGjxiM2Au/hF+mBeXo1POk0pZpAwOx3UeXQ4PZhma5johZYoIywOp3JI+v6YoJHgRKgnphvLMojjptLgO2rcj0GJgrQVNC8JMdXTyC9tQkA5DriY0VMPnzGHMe0azSyRCZI1Cgkk88K8WaS5rmsNBFLfvG0342Ubk29BhaFI7koh8ajdncnUfS2w98X9jKo0WfJMw1Frx7ee2JNfZlAauCPNYi5JmLRQktSSKN/9jW/q9evmMLHaWvpWqo1exWW8MjAX0g/kbHF8efS1OZTXT5pX477FrD8MBe1uVR5bXS0kbFoWQSxXO6X4j3B+lsTDCPq7Sr6lKItVNCiSyPO2ix8e3E4IZPlCVUbV9aGpssh+Wws0p6L+f0xppIYs1WKadL9zAuteGtgwQX8ueO61JVnShlkYxU/gRdVwDfc8Bi5s5I1HD7kYwgHb16n0Hsp2RpcxoI6zMYu7pnAMFFGdKheTORuxPngrP2TyaBmEVFGo98a+zU7jLaaNj8sQGNmYyaQTblhQoLcwk7RNqcro6aUpHEig72xMY84rT8abLwFuPmcTDEFqOwyJ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27038"/>
            <a:ext cx="647700" cy="895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data:image/jpg;base64,/9j/4AAQSkZJRgABAQAAAQABAAD/2wBDAAkGBwgHBgkIBwgKCgkLDRYPDQwMDRsUFRAWIB0iIiAdHx8kKDQsJCYxJx8fLT0tMTU3Ojo6Iys/RD84QzQ5Ojf/2wBDAQoKCg0MDRoPDxo3JR8lNzc3Nzc3Nzc3Nzc3Nzc3Nzc3Nzc3Nzc3Nzc3Nzc3Nzc3Nzc3Nzc3Nzc3Nzc3Nzc3Nzf/wAARCABeAEQDASIAAhEBAxEB/8QAHAAAAgMBAQEBAAAAAAAAAAAABQYAAwQCAQcI/8QANxAAAgECBAMGBAQFBQAAAAAAAQIDBBEABRIhMUFRBhMiYXGRFDKBsaHR4fAVI0KTwSRSVJKy/8QAGQEAAwEBAQAAAAAAAAAAAAAAAgMEAQUA/8QAJBEAAgIDAAIBBAMAAAAAAAAAAQIAEQMSITFBBBNCUWEigfD/2gAMAwEAAhEDEQA/AHIVkViWSRQOJADgf9b4ujeNwCjBgeBBuDgZLkOg6qWYqw4WbFEqV1EC7apOrD5vyP1xxV+S4Pm50j8dCOchpwtjdRb0GMjBHYAon1UYxUGZioIWZgTY72tYjjf3Hv5E40zq7lDEzAq4LBeJF98Ur8gHnuJbCwP6nphh3BhjI80GKXgiIstJD6mMY8pq9GJWYEXkKKxt9L9N9vbG5lAthyspFxJRlNGDGy6Bzd4YSOgjW32x18BSf8WD+0v5Y7r6+GjmWFhqla1o1Yajc2GxOKqTNaSqZY1Yo7fKG5+hwaZUb3BbGw7U4egpAx/0lN/ZX8sTBBwL7j8MTG7rM1M6qawUwDSM1iwUkKW0k8L24Y8qagSZb8THOhjcAKQNRJJsBa4N98Cs/lpqSMvPLOokIukZJ7y21gD4b8uGFyXtBWFoYQ606pJrWNYQpR1Fgd+G5HP3xzl+IAey0/IJFibs8oK/Kqou9RToJBcqsuo7A3JVidrX3xipO0OYQTRipdXp4zZyF3ta9t99Q2588Ac1rKmsqpKiWVmdju4DHUR5nGURVDxsA0jBfE6k3CnztzxWMKlaaIOVgbEbM8qIcxmeopDeGIhWfddbW+YLxFhxPp640S5/V0+URy1DKam7CJiN25Bj6fjt1wu5Z8fT0KymSR6cSn+Ve6fe29zcY159Sd7J8Q0okjZF0qLKYx5L+zgdQKxHx/uTekHIPMremqYmhzKbu5GYFijzqHkvcXte9vUY8yN8yqJJGp6ZqmLVdlZgApPQk7fpg82YJmGVxw0YpoFeMAd1YPGALODttvfmNjzxXktVDkTvSVFNVuktnS9Od7C3h5m+3EDhjDlHQw7DGIgBlPIair6tIkV6VtQG+qRCR5XDb+uJikdpsmtaSCeJxsUeMAjEwGwH2mHq35EsqZKqqnptUL00UkoRCzgOdi1yu4Hy2AO+/LFWfUET1UVXUxCaI+B1sSR0II3B+/DiRjf3aZnTzQukkUisFdeDxtxBBH0IIxqymhmzOinjqIzJJCximt4Q5HMeoIPlfDM6ErY8yfC4DUfEWU7A1eYHvctzBPhGIAZ18QB6EccMMWS0uTZX/C0hWWNrtNNPYAm25IG9rdN/vgvT1a5VEKGqQqguYzYhrE/1WFjuePPATtHT0Uk0bVdQsS2JVJHBJ+l9+X6YTudQCY7UbE1FWompIKWSQTpUyREiMJTsLdbG+lR52J9DvgTmJNbJBo/l06RREkm5PL7gjr0xpzOrgND8BQRa6ieXUxRSXNhsOnXYX/zivsvTVNVW6Fspgc7uPkPAm3UDYevrgidV+p+JqrsdIx5TkglSNqlXi2ukKkqyr1Nj4b2G2588Ac2yDMosxk+EimSmJ20yfjYm5x9AiqKXL43Dl3YDxBFLt9bAnAPMe1OTAOhc96P6WiZSPcYkxZcpbYduUNjStTyLqxU9Iohmy55pF+aRo2u2JgXV11JJUO6POoJ4K9x+OJi8YyRZuAciA1yfSJ6OXUtVSVSRVGnSVc3SVehFwetiOFzxvjYM6zikRYoaOIoviOmUsB14xi/Xa+CtNklSaVbxKpIvoJP7vjFUp8Me6qYpRpHhR5PDfyPP3wpzkU/qIxqhEoqcwkzKgNU9NVCRAbKoVd+gLccJWZZsq1jGrgnLEgysZUMrrb5FMd9P7254MZhWsaZoaqpTvHuIoAxZSOHia5NgLmwP3wn1zVE0opr641BK64RHq1c9uN/PHkVSf5Q2JXxOKDPaJc5FRJRLT0kerRGyFyb3Kkk/T777WZ8wzTLE7Py5nRrJFXVABmdXIJN7e2/Eb7YVJslr6hl8CzVJewRXu3Gwvfb8cPVJlc8+XtltfRTz0EZa8sUB1a7WIXy20+3TDWVGqotdhfexOqu11R8MIqObuFAO0S23633N/MnAOPMq6rqIDmk809KzeIuuqw52OD/aDLKHKKmMiCQQMDdZ4V18T+nvgVmFVBNHFHSraLl4dNuPLDwuP7VqLtwbLTM8RhdkjIeMHwNxuOWJi6iVkiICBvFe5xMMBMH+5+hpOz2WhSTFJc3uTUSX/wDWF3OOzcCsWpoqiRRwR6uZlv6az9sN1ZK3dGxC+eAmZVKRU+0pv1vhOSqqbju4kV2RVCKsNNCXlaMoRwUdLkm5t/jHEvZSkoKEy1ry11QdLMryHRcdFvvbqfbB16xxRPJRp3svPxbsfXHzzOM3zWWremrO+ikLW0A2Avw3xz1L5G1Q0BLTqg2YQhDWxTPTq8A0RVyyStqtpUcEFjt6XGNNX2zlgkqJUCBQ1lk5qbWAHXa9r3523wsTSNQ0TwVM0Kqzd6yli0hIt4QARx+nPfC9UzyVszSlbKDdVPAX+5xbiwm/PJO+Za8dM11ubVeZzu87SSu5tqckt5AfvfBGDKqxjGjxiM2Au/hF+mBeXo1POk0pZpAwOx3UeXQ4PZhma5johZYoIywOp3JI+v6YoJHgRKgnphvLMojjptLgO2rcj0GJgrQVNC8JMdXTyC9tQkA5DriY0VMPnzGHMe0azSyRCZI1Cgkk88K8WaS5rmsNBFLfvG0342Ubk29BhaFI7koh8ajdncnUfS2w98X9jKo0WfJMw1Frx7ee2JNfZlAauCPNYi5JmLRQktSSKN/9jW/q9evmMLHaWvpWqo1exWW8MjAX0g/kbHF8efS1OZTXT5pX477FrD8MBe1uVR5bXS0kbFoWQSxXO6X4j3B+lsTDCPq7Sr6lKItVNCiSyPO2ix8e3E4IZPlCVUbV9aGpssh+Wws0p6L+f0xppIYs1WKadL9zAuteGtgwQX8ueO61JVnShlkYxU/gRdVwDfc8Bi5s5I1HD7kYwgHb16n0Hsp2RpcxoI6zMYu7pnAMFFGdKheTORuxPngrP2TyaBmEVFGo98a+zU7jLaaNj8sQGNmYyaQTblhQoLcwk7RNqcro6aUpHEig72xMY84rT8abLwFuPmcTDEFqOwyJ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427038"/>
            <a:ext cx="647700" cy="895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 descr="http://t0.gstatic.com/images?q=tbn:CmC4b5LBS5BqXM:http://pictures.deadlycomputer.com/d/10935-2/napoleon.jpg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800600"/>
            <a:ext cx="259080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915362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The Congress of Vienna </a:t>
            </a:r>
            <a:r>
              <a:rPr lang="en-US" sz="2000" dirty="0" smtClean="0">
                <a:latin typeface="Bodoni MT" pitchFamily="18" charset="0"/>
              </a:rPr>
              <a:t>(1814-1815)</a:t>
            </a:r>
            <a:endParaRPr lang="en-US" sz="2000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04800"/>
            <a:ext cx="7772400" cy="22098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Bodoni MT" pitchFamily="18" charset="0"/>
              </a:rPr>
              <a:t>European heads of government were looking to establish long-lasting peace and stability on the continent after the defeat of Napoleon.</a:t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Bodoni MT" pitchFamily="18" charset="0"/>
              </a:rPr>
              <a:t>Their goal was collective security and stability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Bodoni MT" pitchFamily="18" charset="0"/>
              </a:rPr>
              <a:t>A series of meetings in Vienna, known as the Congress of Vienna, were called to set up policies to achieve this goal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1242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u="sng" dirty="0" smtClean="0">
                <a:latin typeface="Bodoni MT" pitchFamily="18" charset="0"/>
              </a:rPr>
              <a:t>Main players</a:t>
            </a:r>
            <a:r>
              <a:rPr lang="en-US" dirty="0" smtClean="0">
                <a:latin typeface="Bodoni MT" pitchFamily="18" charset="0"/>
              </a:rPr>
              <a:t>: Prussia, Russia, Austria, Britain, France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latin typeface="Bodoni MT" pitchFamily="18" charset="0"/>
              </a:rPr>
              <a:t>Most influential figure was the foreign minister of Austria, Prince </a:t>
            </a:r>
            <a:r>
              <a:rPr lang="en-US" b="1" i="1" dirty="0" err="1" smtClean="0">
                <a:latin typeface="Bodoni MT" pitchFamily="18" charset="0"/>
              </a:rPr>
              <a:t>Klemens</a:t>
            </a:r>
            <a:r>
              <a:rPr lang="en-US" b="1" i="1" dirty="0" smtClean="0">
                <a:latin typeface="Bodoni MT" pitchFamily="18" charset="0"/>
              </a:rPr>
              <a:t> von Metternich</a:t>
            </a:r>
            <a:r>
              <a:rPr lang="en-US" dirty="0" smtClean="0">
                <a:latin typeface="Bodoni MT" pitchFamily="18" charset="0"/>
              </a:rPr>
              <a:t>, who distrusted the democratic ideals of the French Revolution.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dirty="0" smtClean="0">
                <a:latin typeface="Bodoni MT" pitchFamily="18" charset="0"/>
              </a:rPr>
              <a:t>He felt that Napoleon’s expansionist dictatorship had been a natural outcome of experiments with democracy</a:t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r>
              <a:rPr lang="en-US" b="1" i="1" dirty="0" smtClean="0">
                <a:solidFill>
                  <a:schemeClr val="bg1"/>
                </a:solidFill>
                <a:latin typeface="Bodoni MT" pitchFamily="18" charset="0"/>
              </a:rPr>
              <a:t>Why would aristocrats be against democracy?</a:t>
            </a:r>
            <a:endParaRPr lang="en-US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915362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Goals of Metternich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7772400" cy="164619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To prevent future French aggression by surrounding France with strong countries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To restore a balance of power so that no country would be a threat to others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To restore Europe’s royal families to the thrones they had held before Napoleon’s conquests</a:t>
            </a:r>
          </a:p>
          <a:p>
            <a:pPr>
              <a:buFont typeface="Wingdings" pitchFamily="2" charset="2"/>
              <a:buChar char="q"/>
            </a:pPr>
            <a:endParaRPr lang="en-US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39624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Bodoni MT" pitchFamily="18" charset="0"/>
              </a:rPr>
              <a:t>Metternich remarked, “</a:t>
            </a:r>
            <a:r>
              <a:rPr lang="en-US" i="1" dirty="0" smtClean="0">
                <a:latin typeface="Bodoni MT" pitchFamily="18" charset="0"/>
              </a:rPr>
              <a:t>The first and greatest concern for the immense majority of every nation is the stability of laws—never their change</a:t>
            </a:r>
            <a:r>
              <a:rPr lang="en-US" dirty="0" smtClean="0">
                <a:latin typeface="Bodoni MT" pitchFamily="18" charset="0"/>
              </a:rPr>
              <a:t>.”</a:t>
            </a:r>
            <a:endParaRPr lang="en-US" dirty="0">
              <a:latin typeface="Bodoni MT" pitchFamily="18" charset="0"/>
            </a:endParaRPr>
          </a:p>
        </p:txBody>
      </p:sp>
      <p:pic>
        <p:nvPicPr>
          <p:cNvPr id="7170" name="Picture 2" descr="http://wapedia.mobi/thumb/333614618/en/fixed/470/587/Lieder_Metternich.png?format=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76599"/>
            <a:ext cx="2674620" cy="33432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220162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The Containment of France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0"/>
            <a:ext cx="7772400" cy="3581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latin typeface="Bodoni MT" pitchFamily="18" charset="0"/>
              </a:rPr>
              <a:t>The Congress made the weaker countries around France stronger:</a:t>
            </a:r>
          </a:p>
          <a:p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Bodoni MT" pitchFamily="18" charset="0"/>
              </a:rPr>
              <a:t>Austrian Netherlands and Dutch Republic united to form the Kingdom of the Netherlands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Bodoni MT" pitchFamily="18" charset="0"/>
              </a:rPr>
              <a:t>Group of 39 German states were joined as the German Confederation, dominated by Austria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Bodoni MT" pitchFamily="18" charset="0"/>
              </a:rPr>
              <a:t>Switzerland became an independent nation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Bodoni MT" pitchFamily="18" charset="0"/>
              </a:rPr>
              <a:t>Kingdom of Sardinia in Italy was strengthened by the addition of Genoa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7150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Bodoni MT" pitchFamily="18" charset="0"/>
              </a:rPr>
              <a:t>Allowed the countries of Europe to contain France and prevent it from overpowering weaker nations.</a:t>
            </a:r>
            <a:endParaRPr lang="en-US" i="1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odoni MT" pitchFamily="18" charset="0"/>
              </a:rPr>
              <a:t>Balance of Power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7772400" cy="22098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Bodoni MT" pitchFamily="18" charset="0"/>
              </a:rPr>
              <a:t>The victorious powers were easy on the defeated nation.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Bodoni MT" pitchFamily="18" charset="0"/>
              </a:rPr>
              <a:t>The French were required to give up the territories Napoleon had taken, but France remained intact.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Bodoni MT" pitchFamily="18" charset="0"/>
              </a:rPr>
              <a:t>This was done so that there was a </a:t>
            </a:r>
            <a:r>
              <a:rPr lang="en-US" i="1" dirty="0" smtClean="0">
                <a:latin typeface="Bodoni MT" pitchFamily="18" charset="0"/>
              </a:rPr>
              <a:t>balance of power </a:t>
            </a:r>
            <a:r>
              <a:rPr lang="en-US" dirty="0" smtClean="0">
                <a:latin typeface="Bodoni MT" pitchFamily="18" charset="0"/>
              </a:rPr>
              <a:t>in Europe; no country could easily overpower another. 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8862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Bodoni MT" pitchFamily="18" charset="0"/>
              </a:rPr>
              <a:t>Would you have done the same if you were one of the influential players at the Congress?</a:t>
            </a:r>
            <a:endParaRPr lang="en-US" i="1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odoni MT" pitchFamily="18" charset="0"/>
              </a:rPr>
              <a:t>Legitimacy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7772400" cy="1981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The great powers affirmed the principle of </a:t>
            </a:r>
            <a:r>
              <a:rPr lang="en-US" b="1" i="1" dirty="0" smtClean="0">
                <a:latin typeface="Bodoni MT" pitchFamily="18" charset="0"/>
              </a:rPr>
              <a:t>legitimacy</a:t>
            </a:r>
            <a:r>
              <a:rPr lang="en-US" dirty="0" smtClean="0">
                <a:latin typeface="Bodoni MT" pitchFamily="18" charset="0"/>
              </a:rPr>
              <a:t>—agreeing that as many as possible of the rulers whom Napoleon had driven from their thrones should be restored to power.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The participants in the Congress of Vienna believed that the return of the former monarchs would stabilize political relations among the nations.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39624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Bodoni MT" pitchFamily="18" charset="0"/>
              </a:rPr>
              <a:t>King Louis XVIII returns to power in France and rules in a 			constitutional monarchy.</a:t>
            </a:r>
            <a:br>
              <a:rPr lang="en-US" i="1" dirty="0" smtClean="0">
                <a:latin typeface="Bodoni MT" pitchFamily="18" charset="0"/>
              </a:rPr>
            </a:br>
            <a:endParaRPr lang="en-US" i="1" dirty="0" smtClean="0">
              <a:latin typeface="Bodoni MT" pitchFamily="18" charset="0"/>
            </a:endParaRPr>
          </a:p>
          <a:p>
            <a:r>
              <a:rPr lang="en-US" i="1" dirty="0" smtClean="0">
                <a:latin typeface="Bodoni MT" pitchFamily="18" charset="0"/>
              </a:rPr>
              <a:t>	</a:t>
            </a:r>
            <a:r>
              <a:rPr lang="en-US" b="1" i="1" dirty="0" smtClean="0">
                <a:latin typeface="Bodoni MT" pitchFamily="18" charset="0"/>
              </a:rPr>
              <a:t>How successful was the French Revolution? 					</a:t>
            </a:r>
            <a:endParaRPr lang="en-US" i="1" dirty="0">
              <a:latin typeface="Bodoni MT" pitchFamily="18" charset="0"/>
            </a:endParaRPr>
          </a:p>
        </p:txBody>
      </p:sp>
      <p:pic>
        <p:nvPicPr>
          <p:cNvPr id="4098" name="Picture 2" descr="http://upload.wikimedia.org/wikipedia/commons/7/7f/Royal_crown_of_Swed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24200"/>
            <a:ext cx="2182904" cy="321196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609600"/>
            <a:ext cx="5410200" cy="1829761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Congress of Vienna: A Political Triumph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2667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Settlements were fair so that no country would be left bearing a grudge.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For the first time, nations of an entire continent were cooperating to control political affairs.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Congress created a time of peace in Europe. None of the five great powers waged war on one another until 1853. 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638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Bodoni MT" pitchFamily="18" charset="0"/>
              </a:rPr>
              <a:t>Congress of Vienna Invitation Activity</a:t>
            </a:r>
            <a:endParaRPr lang="en-US" i="1" dirty="0">
              <a:latin typeface="Bodoni MT" pitchFamily="18" charset="0"/>
            </a:endParaRPr>
          </a:p>
        </p:txBody>
      </p:sp>
      <p:pic>
        <p:nvPicPr>
          <p:cNvPr id="3074" name="Picture 2" descr="http://warandgame.files.wordpress.com/2008/06/congress-of-vien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367703" cy="2286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438400"/>
            <a:ext cx="3962400" cy="3048000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How would you define an unjust government?</a:t>
            </a:r>
          </a:p>
          <a:p>
            <a:pPr>
              <a:buNone/>
            </a:pPr>
            <a:endParaRPr lang="en-US" dirty="0" smtClean="0">
              <a:latin typeface="Bodoni MT" pitchFamily="18" charset="0"/>
            </a:endParaRPr>
          </a:p>
          <a:p>
            <a:r>
              <a:rPr lang="en-US" dirty="0" smtClean="0">
                <a:latin typeface="Bodoni MT" pitchFamily="18" charset="0"/>
              </a:rPr>
              <a:t>When is revolution justified? (Big Idea #1)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odoni MT" pitchFamily="18" charset="0"/>
              </a:rPr>
              <a:t>Critically think……</a:t>
            </a:r>
            <a:endParaRPr lang="en-US" dirty="0">
              <a:latin typeface="Bodoni MT" pitchFamily="18" charset="0"/>
            </a:endParaRPr>
          </a:p>
        </p:txBody>
      </p:sp>
      <p:pic>
        <p:nvPicPr>
          <p:cNvPr id="75780" name="Picture 4" descr="http://www.pccua.edu/keough/Wc%202/-French-Revolution-Delacroi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600200"/>
            <a:ext cx="42672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124200"/>
            <a:ext cx="7772400" cy="1829761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Conservative Europe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"/>
            <a:ext cx="8382000" cy="33528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The Congress was a victory for Conservatives, who wanted the political situation to return to what it had been before the French Revolution.</a:t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Kings and princes were restored in country after country. They were jittery about the legacy of the French Revolution, especially the threatening ideals of liberty and equality. </a:t>
            </a:r>
            <a:r>
              <a:rPr lang="en-US" i="1" dirty="0" smtClean="0">
                <a:latin typeface="Bodoni MT" pitchFamily="18" charset="0"/>
              </a:rPr>
              <a:t>Page 214.</a:t>
            </a:r>
            <a:br>
              <a:rPr lang="en-US" i="1" dirty="0" smtClean="0">
                <a:latin typeface="Bodoni MT" pitchFamily="18" charset="0"/>
              </a:rPr>
            </a:br>
            <a:endParaRPr lang="en-US" i="1" dirty="0" smtClean="0">
              <a:latin typeface="Bodoni MT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odoni MT" pitchFamily="18" charset="0"/>
              </a:rPr>
              <a:t>A series of alliances, called the Concert of Europe, allows nations to help one another in case of internal revolutions. </a:t>
            </a:r>
            <a:endParaRPr lang="en-US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829761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Long-Term Legacy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438400"/>
            <a:ext cx="7772400" cy="1950993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Rulers could not contain the ideas that had emerged during the French Revolution.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Although the revolution failed democratic experiment, it had set new political ideas in motion.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Ideas about power and authority had changed permanently as a result of the French Revolution. </a:t>
            </a:r>
          </a:p>
          <a:p>
            <a:endParaRPr lang="en-US" dirty="0" smtClean="0">
              <a:solidFill>
                <a:schemeClr val="tx1"/>
              </a:solidFill>
              <a:latin typeface="Bodoni MT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7315200" cy="762962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accent1"/>
                </a:solidFill>
                <a:latin typeface="Bodoni MT" pitchFamily="18" charset="0"/>
              </a:rPr>
              <a:t>Forces of change in France (Causes of the FR)</a:t>
            </a:r>
            <a:endParaRPr lang="en-US" i="1" dirty="0">
              <a:solidFill>
                <a:schemeClr val="accent1"/>
              </a:solidFill>
              <a:latin typeface="Bodoni MT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00400" y="1676400"/>
            <a:ext cx="5638800" cy="4114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Growing </a:t>
            </a:r>
            <a:r>
              <a:rPr lang="en-US" b="1" dirty="0" smtClean="0">
                <a:solidFill>
                  <a:srgbClr val="FF0000"/>
                </a:solidFill>
                <a:latin typeface="Bodoni MT" pitchFamily="18" charset="0"/>
              </a:rPr>
              <a:t>resentment</a:t>
            </a: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 within the lower classes (rejection of Absolutism)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Bodoni MT" pitchFamily="18" charset="0"/>
              </a:rPr>
              <a:t>Enlightenment ideas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  <a:latin typeface="Bodoni MT" pitchFamily="18" charset="0"/>
              </a:rPr>
              <a:t>The success of the </a:t>
            </a:r>
            <a:r>
              <a:rPr lang="en-US" b="1" dirty="0" smtClean="0">
                <a:solidFill>
                  <a:srgbClr val="FF0000"/>
                </a:solidFill>
                <a:latin typeface="Bodoni MT" pitchFamily="18" charset="0"/>
              </a:rPr>
              <a:t>American Revolution</a:t>
            </a:r>
          </a:p>
          <a:p>
            <a:pP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Bodoni MT" pitchFamily="18" charset="0"/>
              </a:rPr>
              <a:t>Failing Economy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>A </a:t>
            </a:r>
            <a:r>
              <a:rPr lang="en-US" b="1" dirty="0" smtClean="0">
                <a:solidFill>
                  <a:srgbClr val="FF0000"/>
                </a:solidFill>
                <a:latin typeface="Bodoni MT" pitchFamily="18" charset="0"/>
              </a:rPr>
              <a:t>Weak Leader </a:t>
            </a:r>
            <a:r>
              <a:rPr lang="en-US" dirty="0" smtClean="0">
                <a:solidFill>
                  <a:srgbClr val="FF0000"/>
                </a:solidFill>
                <a:latin typeface="Bodoni MT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Bodoni MT" pitchFamily="18" charset="0"/>
              </a:rPr>
            </a:br>
            <a:endParaRPr lang="en-US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2530" name="Picture 2" descr="http://cfot.ca/wp-content/uploads/2009/03/american_revol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0"/>
            <a:ext cx="4001759" cy="39243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8839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 smtClean="0">
                <a:solidFill>
                  <a:srgbClr val="FF0000"/>
                </a:solidFill>
                <a:latin typeface="Bodoni MT" pitchFamily="18" charset="0"/>
              </a:rPr>
              <a:t>The Old Regime</a:t>
            </a:r>
            <a:r>
              <a:rPr lang="en-US" u="sng" dirty="0" smtClean="0">
                <a:latin typeface="Bodoni MT" pitchFamily="18" charset="0"/>
              </a:rPr>
              <a:t>: </a:t>
            </a:r>
            <a:r>
              <a:rPr lang="en-US" sz="4400" u="sng" dirty="0" smtClean="0">
                <a:latin typeface="Bodoni MT" pitchFamily="18" charset="0"/>
              </a:rPr>
              <a:t>A system of feudal class</a:t>
            </a:r>
            <a:endParaRPr lang="en-US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Bodoni MT" pitchFamily="18" charset="0"/>
              </a:rPr>
              <a:t>The Privileged Estates</a:t>
            </a:r>
            <a:endParaRPr lang="en-US" sz="2800" dirty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Bodoni MT" pitchFamily="18" charset="0"/>
              </a:rPr>
              <a:t>The Third Estate</a:t>
            </a:r>
            <a:endParaRPr lang="en-US" sz="2800" dirty="0">
              <a:solidFill>
                <a:schemeClr val="tx1"/>
              </a:solidFill>
              <a:latin typeface="Bodoni M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40188" cy="3941763"/>
          </a:xfrm>
        </p:spPr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Bodoni MT" pitchFamily="18" charset="0"/>
              </a:rPr>
              <a:t>FIRST ESTATE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Made up of clergy of Roman Catholic Church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Scorned Enlightenment Ideas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Contributed 2% of income in taxes</a:t>
            </a:r>
          </a:p>
          <a:p>
            <a:r>
              <a:rPr lang="en-US" u="sng" dirty="0" smtClean="0">
                <a:solidFill>
                  <a:srgbClr val="FF0000"/>
                </a:solidFill>
                <a:latin typeface="Bodoni MT" pitchFamily="18" charset="0"/>
              </a:rPr>
              <a:t>SECOND ESTATE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Made up of rich nobles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Held highest offices in government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Scorned Enlightenment ideas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NO TAXES!!!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41775" cy="3941763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Bodoni MT" pitchFamily="18" charset="0"/>
              </a:rPr>
              <a:t>THIRD ESTATE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Included bourgeoisie, urban lower class and peasants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Had no power to influence government—privileged estates could always outvote 3</a:t>
            </a:r>
            <a:r>
              <a:rPr lang="en-US" baseline="30000" dirty="0" smtClean="0">
                <a:latin typeface="Bodoni MT" pitchFamily="18" charset="0"/>
              </a:rPr>
              <a:t>rd</a:t>
            </a:r>
            <a:r>
              <a:rPr lang="en-US" dirty="0" smtClean="0">
                <a:latin typeface="Bodoni MT" pitchFamily="18" charset="0"/>
              </a:rPr>
              <a:t> 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Embraced Enlightenment ideas</a:t>
            </a:r>
          </a:p>
          <a:p>
            <a:pPr lvl="1"/>
            <a:r>
              <a:rPr lang="en-US" dirty="0" smtClean="0">
                <a:latin typeface="Bodoni MT" pitchFamily="18" charset="0"/>
              </a:rPr>
              <a:t>Paid 50% of income in taxes to support the privileged</a:t>
            </a:r>
            <a:endParaRPr lang="en-US" dirty="0">
              <a:latin typeface="Bodoni MT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057400"/>
            <a:ext cx="3886200" cy="4525963"/>
          </a:xfrm>
        </p:spPr>
        <p:txBody>
          <a:bodyPr/>
          <a:lstStyle/>
          <a:p>
            <a:r>
              <a:rPr lang="en-US" dirty="0" smtClean="0">
                <a:latin typeface="Bodoni MT" pitchFamily="18" charset="0"/>
              </a:rPr>
              <a:t>No reason to desire change since they already had privileges and wealth</a:t>
            </a:r>
            <a:br>
              <a:rPr lang="en-US" dirty="0" smtClean="0">
                <a:latin typeface="Bodoni MT" pitchFamily="18" charset="0"/>
              </a:rPr>
            </a:br>
            <a:r>
              <a:rPr lang="en-US" dirty="0" smtClean="0">
                <a:latin typeface="Bodoni MT" pitchFamily="18" charset="0"/>
              </a:rPr>
              <a:t/>
            </a:r>
            <a:br>
              <a:rPr lang="en-US" dirty="0" smtClean="0">
                <a:latin typeface="Bodoni MT" pitchFamily="18" charset="0"/>
              </a:rPr>
            </a:br>
            <a:endParaRPr lang="en-US" dirty="0" smtClean="0">
              <a:latin typeface="Bodoni MT" pitchFamily="18" charset="0"/>
            </a:endParaRPr>
          </a:p>
          <a:p>
            <a:r>
              <a:rPr lang="en-US" dirty="0" smtClean="0">
                <a:latin typeface="Bodoni MT" pitchFamily="18" charset="0"/>
              </a:rPr>
              <a:t>Threatened their status and power</a:t>
            </a:r>
            <a:endParaRPr lang="en-US" dirty="0">
              <a:latin typeface="Bodoni MT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odoni MT" pitchFamily="18" charset="0"/>
              </a:rPr>
              <a:t>Why are the 1</a:t>
            </a:r>
            <a:r>
              <a:rPr lang="en-US" baseline="30000" dirty="0" smtClean="0">
                <a:latin typeface="Bodoni MT" pitchFamily="18" charset="0"/>
              </a:rPr>
              <a:t>st</a:t>
            </a:r>
            <a:r>
              <a:rPr lang="en-US" dirty="0" smtClean="0">
                <a:latin typeface="Bodoni MT" pitchFamily="18" charset="0"/>
              </a:rPr>
              <a:t> and 2</a:t>
            </a:r>
            <a:r>
              <a:rPr lang="en-US" baseline="30000" dirty="0" smtClean="0">
                <a:latin typeface="Bodoni MT" pitchFamily="18" charset="0"/>
              </a:rPr>
              <a:t>nd</a:t>
            </a:r>
            <a:r>
              <a:rPr lang="en-US" dirty="0" smtClean="0">
                <a:latin typeface="Bodoni MT" pitchFamily="18" charset="0"/>
              </a:rPr>
              <a:t> estates opposed to Enlightened Ideas?</a:t>
            </a:r>
            <a:endParaRPr lang="en-US" dirty="0">
              <a:latin typeface="Bodoni MT" pitchFamily="18" charset="0"/>
            </a:endParaRPr>
          </a:p>
        </p:txBody>
      </p:sp>
      <p:pic>
        <p:nvPicPr>
          <p:cNvPr id="1026" name="Picture 2" descr="https://jspivey.wikispaces.com/file/view/2nd_estate.jpg/96397948/2nd_est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362200"/>
            <a:ext cx="4589187" cy="31813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doni MT" pitchFamily="18" charset="0"/>
              </a:rPr>
              <a:t>Old Regime</a:t>
            </a:r>
            <a:endParaRPr lang="en-US" dirty="0">
              <a:solidFill>
                <a:schemeClr val="bg1"/>
              </a:solidFill>
              <a:latin typeface="Bodoni MT" pitchFamily="18" charset="0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533400" y="10668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15294</TotalTime>
  <Words>2812</Words>
  <Application>Microsoft Office PowerPoint</Application>
  <PresentationFormat>On-screen Show (4:3)</PresentationFormat>
  <Paragraphs>330</Paragraphs>
  <Slides>51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Concourse</vt:lpstr>
      <vt:lpstr>The French Revolution &amp; Napoleon, 1789-1815</vt:lpstr>
      <vt:lpstr>What famous people have said about violence…</vt:lpstr>
      <vt:lpstr>CRASH COURSE in FR  (1st 3 minutes only)</vt:lpstr>
      <vt:lpstr>Would you join the mob??</vt:lpstr>
      <vt:lpstr>Critically think……</vt:lpstr>
      <vt:lpstr>Forces of change in France (Causes of the FR)</vt:lpstr>
      <vt:lpstr>The Old Regime: A system of feudal class</vt:lpstr>
      <vt:lpstr>Why are the 1st and 2nd estates opposed to Enlightened Ideas?</vt:lpstr>
      <vt:lpstr>Old Regime</vt:lpstr>
      <vt:lpstr>Analyzing Political Cartoons</vt:lpstr>
      <vt:lpstr>King Louis XVI…..a weak leader</vt:lpstr>
      <vt:lpstr>Marie Antoinette (Trailer)</vt:lpstr>
      <vt:lpstr>Historical Wife Swap!</vt:lpstr>
      <vt:lpstr>History through Art</vt:lpstr>
      <vt:lpstr>The Palace of Versailles</vt:lpstr>
      <vt:lpstr>Just how out of touch with  reality were the King and Queen?</vt:lpstr>
      <vt:lpstr>Thoughts on Poverty</vt:lpstr>
      <vt:lpstr>Check for Understanding</vt:lpstr>
      <vt:lpstr>5 Stages of the French Revolution</vt:lpstr>
      <vt:lpstr> Stage 1 - Meeting of the Estates-General 1789</vt:lpstr>
      <vt:lpstr>Abbé Sieyès (clergyman sympathetic to cause of the Third Estate….became their spokesman)</vt:lpstr>
      <vt:lpstr>Tennis Court Oath</vt:lpstr>
      <vt:lpstr>Troops &amp; Rumors</vt:lpstr>
      <vt:lpstr>Fall of the Bastille – July 1789</vt:lpstr>
      <vt:lpstr>A Great Fear Sweeps  Across France…</vt:lpstr>
      <vt:lpstr>The Women’s March – October 1789</vt:lpstr>
      <vt:lpstr>The Women’s March (October 1789)</vt:lpstr>
      <vt:lpstr>The Royal Children</vt:lpstr>
      <vt:lpstr>The Women’s March and return to Paris, continued…..</vt:lpstr>
      <vt:lpstr>Meanwhile…Louis tries to escape!</vt:lpstr>
      <vt:lpstr>Opinions…</vt:lpstr>
      <vt:lpstr>Stage 2 - The Old Regime Dies!</vt:lpstr>
      <vt:lpstr>Stage Three-Legislative Assembly</vt:lpstr>
      <vt:lpstr>The Wheels are coming off the Royal Carriage….</vt:lpstr>
      <vt:lpstr>Stage Four-National Convention</vt:lpstr>
      <vt:lpstr>Stage Four-National Convention</vt:lpstr>
      <vt:lpstr>Radicals Execute the King</vt:lpstr>
      <vt:lpstr>Execution of Louis XVI</vt:lpstr>
      <vt:lpstr>Execution of Marie Antoinette </vt:lpstr>
      <vt:lpstr>Murder of Jean Paul Marat</vt:lpstr>
      <vt:lpstr>Guillotine PPT and video clip</vt:lpstr>
      <vt:lpstr>The End of the Reign of Terror</vt:lpstr>
      <vt:lpstr>Stage 5 - A New Government</vt:lpstr>
      <vt:lpstr>The Congress of Vienna (1814-1815)</vt:lpstr>
      <vt:lpstr>Goals of Metternich</vt:lpstr>
      <vt:lpstr>The Containment of France</vt:lpstr>
      <vt:lpstr>Balance of Power</vt:lpstr>
      <vt:lpstr>Legitimacy</vt:lpstr>
      <vt:lpstr>Congress of Vienna: A Political Triumph</vt:lpstr>
      <vt:lpstr>Conservative Europe</vt:lpstr>
      <vt:lpstr>Long-Term Legacy</vt:lpstr>
    </vt:vector>
  </TitlesOfParts>
  <Company>CBSD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French Revolution &amp; Napoleon, 1789-1815</dc:title>
  <dc:creator>RNULTY</dc:creator>
  <cp:lastModifiedBy>DONNELLY, JOHN</cp:lastModifiedBy>
  <cp:revision>507</cp:revision>
  <dcterms:created xsi:type="dcterms:W3CDTF">2010-01-28T17:07:20Z</dcterms:created>
  <dcterms:modified xsi:type="dcterms:W3CDTF">2015-09-11T16:53:55Z</dcterms:modified>
</cp:coreProperties>
</file>